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  <p:sldMasterId id="2147483723" r:id="rId2"/>
  </p:sldMasterIdLst>
  <p:notesMasterIdLst>
    <p:notesMasterId r:id="rId17"/>
  </p:notesMasterIdLst>
  <p:sldIdLst>
    <p:sldId id="256" r:id="rId3"/>
    <p:sldId id="326" r:id="rId4"/>
    <p:sldId id="281" r:id="rId5"/>
    <p:sldId id="327" r:id="rId6"/>
    <p:sldId id="330" r:id="rId7"/>
    <p:sldId id="335" r:id="rId8"/>
    <p:sldId id="329" r:id="rId9"/>
    <p:sldId id="331" r:id="rId10"/>
    <p:sldId id="332" r:id="rId11"/>
    <p:sldId id="333" r:id="rId12"/>
    <p:sldId id="334" r:id="rId13"/>
    <p:sldId id="336" r:id="rId14"/>
    <p:sldId id="337" r:id="rId15"/>
    <p:sldId id="276" r:id="rId1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AD47"/>
    <a:srgbClr val="0077BD"/>
    <a:srgbClr val="2C4E8C"/>
    <a:srgbClr val="F0EF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89" autoAdjust="0"/>
    <p:restoredTop sz="80051" autoAdjust="0"/>
  </p:normalViewPr>
  <p:slideViewPr>
    <p:cSldViewPr snapToGrid="0">
      <p:cViewPr varScale="1">
        <p:scale>
          <a:sx n="102" d="100"/>
          <a:sy n="102" d="100"/>
        </p:scale>
        <p:origin x="2098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725275-CA03-46FE-B80C-445395B2C8CD}" type="datetimeFigureOut">
              <a:rPr lang="zh-CN" altLang="en-US" smtClean="0"/>
              <a:t>2018/12/23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E3C26-C9FA-4C5A-B7DA-41A22523D7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998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686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6790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7140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623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955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7537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757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337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301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271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267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918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1763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1875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t>2018/12/23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59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t>2018/12/23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429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t>2018/12/23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3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t>2018/12/23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27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/>
        </p:nvSpPr>
        <p:spPr>
          <a:xfrm>
            <a:off x="1" y="409584"/>
            <a:ext cx="93600" cy="5500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0"/>
          </p:nvPr>
        </p:nvSpPr>
        <p:spPr>
          <a:xfrm>
            <a:off x="162000" y="392989"/>
            <a:ext cx="4918000" cy="41657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2400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zh-CN" altLang="en-US" dirty="0" smtClean="0"/>
              <a:t>单击此处编辑</a:t>
            </a:r>
          </a:p>
        </p:txBody>
      </p:sp>
      <p:sp>
        <p:nvSpPr>
          <p:cNvPr id="30" name="文本占位符 28"/>
          <p:cNvSpPr>
            <a:spLocks noGrp="1"/>
          </p:cNvSpPr>
          <p:nvPr>
            <p:ph type="body" sz="quarter" idx="11"/>
          </p:nvPr>
        </p:nvSpPr>
        <p:spPr>
          <a:xfrm>
            <a:off x="162000" y="712622"/>
            <a:ext cx="4918000" cy="32330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 smtClean="0"/>
              <a:t>单击此处编辑</a:t>
            </a:r>
          </a:p>
        </p:txBody>
      </p:sp>
    </p:spTree>
    <p:extLst>
      <p:ext uri="{BB962C8B-B14F-4D97-AF65-F5344CB8AC3E}">
        <p14:creationId xmlns:p14="http://schemas.microsoft.com/office/powerpoint/2010/main" val="275635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17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76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7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2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7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87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12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96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t>2018/12/23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3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43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4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92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4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20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06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66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t>2018/12/23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89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t>2018/12/23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98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t>2018/12/23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89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t>2018/12/23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4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t>2018/12/23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13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1" y="409584"/>
            <a:ext cx="93600" cy="5500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0"/>
          </p:nvPr>
        </p:nvSpPr>
        <p:spPr>
          <a:xfrm>
            <a:off x="162000" y="392989"/>
            <a:ext cx="4918000" cy="41657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2400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0" name="文本占位符 28"/>
          <p:cNvSpPr>
            <a:spLocks noGrp="1"/>
          </p:cNvSpPr>
          <p:nvPr>
            <p:ph type="body" sz="quarter" idx="11"/>
          </p:nvPr>
        </p:nvSpPr>
        <p:spPr>
          <a:xfrm>
            <a:off x="162000" y="712622"/>
            <a:ext cx="4918000" cy="32330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1" y="409584"/>
            <a:ext cx="93600" cy="5500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03076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EF95-8B4C-423F-989A-1CD8376BA3AF}" type="datetimeFigureOut">
              <a:rPr lang="zh-CN" altLang="en-US" smtClean="0"/>
              <a:t>2018/12/23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666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6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1EF95-8B4C-423F-989A-1CD8376BA3AF}" type="datetimeFigureOut">
              <a:rPr lang="zh-CN" altLang="en-US" smtClean="0"/>
              <a:t>2018/12/23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6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6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026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697" r:id="rId13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9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718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openxmlformats.org/officeDocument/2006/relationships/slideLayout" Target="../slideLayouts/slideLayout8.xml"/><Relationship Id="rId3" Type="http://schemas.microsoft.com/office/2007/relationships/media" Target="../media/media2.mp3"/><Relationship Id="rId7" Type="http://schemas.microsoft.com/office/2007/relationships/media" Target="../media/media4.mp3"/><Relationship Id="rId12" Type="http://schemas.openxmlformats.org/officeDocument/2006/relationships/audio" Target="../media/media6.mp3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microsoft.com/office/2007/relationships/media" Target="../media/media6.mp3"/><Relationship Id="rId5" Type="http://schemas.microsoft.com/office/2007/relationships/media" Target="../media/media3.mp3"/><Relationship Id="rId15" Type="http://schemas.openxmlformats.org/officeDocument/2006/relationships/image" Target="../media/image1.png"/><Relationship Id="rId10" Type="http://schemas.openxmlformats.org/officeDocument/2006/relationships/audio" Target="../media/media5.mp3"/><Relationship Id="rId4" Type="http://schemas.openxmlformats.org/officeDocument/2006/relationships/audio" Target="../media/media2.mp3"/><Relationship Id="rId9" Type="http://schemas.microsoft.com/office/2007/relationships/media" Target="../media/media5.mp3"/><Relationship Id="rId1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4" name="矩形 3"/>
          <p:cNvSpPr/>
          <p:nvPr/>
        </p:nvSpPr>
        <p:spPr>
          <a:xfrm>
            <a:off x="1488695" y="2463522"/>
            <a:ext cx="5760141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800" dirty="0">
                <a:solidFill>
                  <a:schemeClr val="bg1"/>
                </a:solidFill>
                <a:latin typeface="+mj-ea"/>
                <a:ea typeface="+mj-ea"/>
              </a:rPr>
              <a:t>机器学习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----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回归模型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277527" y="4900218"/>
            <a:ext cx="111879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刘光胜</a:t>
            </a:r>
            <a:endParaRPr lang="en-US" altLang="zh-CN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9582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209662" y="454182"/>
            <a:ext cx="4918000" cy="460218"/>
          </a:xfrm>
        </p:spPr>
        <p:txBody>
          <a:bodyPr>
            <a:normAutofit/>
          </a:bodyPr>
          <a:lstStyle/>
          <a:p>
            <a:r>
              <a:rPr lang="zh-CN" altLang="en-US" dirty="0"/>
              <a:t>泛化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808591" y="1009213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对测试集进行了过拟合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91" y="2097150"/>
            <a:ext cx="5338372" cy="7958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645" y="3503021"/>
            <a:ext cx="3833888" cy="184097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751128" y="1820151"/>
            <a:ext cx="1415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/>
              <a:t>重新</a:t>
            </a:r>
            <a:r>
              <a:rPr lang="zh-CN" altLang="en-US" sz="1200" dirty="0" smtClean="0"/>
              <a:t>划分三个集合</a:t>
            </a:r>
            <a:endParaRPr lang="zh-CN" altLang="en-US" sz="1200" dirty="0"/>
          </a:p>
        </p:txBody>
      </p:sp>
      <p:sp>
        <p:nvSpPr>
          <p:cNvPr id="25" name="矩形 24"/>
          <p:cNvSpPr/>
          <p:nvPr/>
        </p:nvSpPr>
        <p:spPr>
          <a:xfrm>
            <a:off x="1421342" y="3995410"/>
            <a:ext cx="2980303" cy="7072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sz="1200" dirty="0"/>
          </a:p>
          <a:p>
            <a:r>
              <a:rPr lang="zh-CN" altLang="en-US" sz="1200" dirty="0"/>
              <a:t>    选择在验证集上获得最佳效果的模型。</a:t>
            </a:r>
          </a:p>
          <a:p>
            <a:pPr>
              <a:lnSpc>
                <a:spcPct val="150000"/>
              </a:lnSpc>
            </a:pPr>
            <a:r>
              <a:rPr lang="zh-CN" altLang="en-US" sz="1200" dirty="0"/>
              <a:t>    使用测试集再次检查该模型。</a:t>
            </a:r>
          </a:p>
        </p:txBody>
      </p:sp>
    </p:spTree>
    <p:extLst>
      <p:ext uri="{BB962C8B-B14F-4D97-AF65-F5344CB8AC3E}">
        <p14:creationId xmlns:p14="http://schemas.microsoft.com/office/powerpoint/2010/main" val="269035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209662" y="454182"/>
            <a:ext cx="4918000" cy="460218"/>
          </a:xfrm>
        </p:spPr>
        <p:txBody>
          <a:bodyPr>
            <a:normAutofit/>
          </a:bodyPr>
          <a:lstStyle/>
          <a:p>
            <a:r>
              <a:rPr lang="zh-CN" altLang="en-US" dirty="0"/>
              <a:t>正则化</a:t>
            </a:r>
            <a:endParaRPr lang="zh-CN" altLang="en-US" dirty="0"/>
          </a:p>
        </p:txBody>
      </p:sp>
      <p:grpSp>
        <p:nvGrpSpPr>
          <p:cNvPr id="22" name="组合 21"/>
          <p:cNvGrpSpPr/>
          <p:nvPr/>
        </p:nvGrpSpPr>
        <p:grpSpPr>
          <a:xfrm>
            <a:off x="0" y="5811722"/>
            <a:ext cx="9144000" cy="874250"/>
            <a:chOff x="-13448" y="3662361"/>
            <a:chExt cx="9157448" cy="874250"/>
          </a:xfrm>
        </p:grpSpPr>
        <p:sp>
          <p:nvSpPr>
            <p:cNvPr id="31" name="任意多边形 30"/>
            <p:cNvSpPr/>
            <p:nvPr/>
          </p:nvSpPr>
          <p:spPr>
            <a:xfrm>
              <a:off x="-13447" y="3662361"/>
              <a:ext cx="9157447" cy="744225"/>
            </a:xfrm>
            <a:custGeom>
              <a:avLst/>
              <a:gdLst>
                <a:gd name="connsiteX0" fmla="*/ 0 w 9130553"/>
                <a:gd name="connsiteY0" fmla="*/ 336367 h 771245"/>
                <a:gd name="connsiteX1" fmla="*/ 1600200 w 9130553"/>
                <a:gd name="connsiteY1" fmla="*/ 191 h 771245"/>
                <a:gd name="connsiteX2" fmla="*/ 4020671 w 9130553"/>
                <a:gd name="connsiteY2" fmla="*/ 376709 h 771245"/>
                <a:gd name="connsiteX3" fmla="*/ 5472953 w 9130553"/>
                <a:gd name="connsiteY3" fmla="*/ 672544 h 771245"/>
                <a:gd name="connsiteX4" fmla="*/ 6494929 w 9130553"/>
                <a:gd name="connsiteY4" fmla="*/ 766673 h 771245"/>
                <a:gd name="connsiteX5" fmla="*/ 9130553 w 9130553"/>
                <a:gd name="connsiteY5" fmla="*/ 551520 h 771245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07014"/>
                <a:gd name="connsiteX1" fmla="*/ 1600200 w 9130553"/>
                <a:gd name="connsiteY1" fmla="*/ 191 h 807014"/>
                <a:gd name="connsiteX2" fmla="*/ 4020671 w 9130553"/>
                <a:gd name="connsiteY2" fmla="*/ 376709 h 807014"/>
                <a:gd name="connsiteX3" fmla="*/ 6494929 w 9130553"/>
                <a:gd name="connsiteY3" fmla="*/ 807014 h 807014"/>
                <a:gd name="connsiteX4" fmla="*/ 9130553 w 9130553"/>
                <a:gd name="connsiteY4" fmla="*/ 551520 h 807014"/>
                <a:gd name="connsiteX0" fmla="*/ 0 w 9130553"/>
                <a:gd name="connsiteY0" fmla="*/ 336367 h 739779"/>
                <a:gd name="connsiteX1" fmla="*/ 1600200 w 9130553"/>
                <a:gd name="connsiteY1" fmla="*/ 191 h 739779"/>
                <a:gd name="connsiteX2" fmla="*/ 4020671 w 9130553"/>
                <a:gd name="connsiteY2" fmla="*/ 376709 h 739779"/>
                <a:gd name="connsiteX3" fmla="*/ 6252882 w 9130553"/>
                <a:gd name="connsiteY3" fmla="*/ 739779 h 739779"/>
                <a:gd name="connsiteX4" fmla="*/ 9130553 w 9130553"/>
                <a:gd name="connsiteY4" fmla="*/ 551520 h 739779"/>
                <a:gd name="connsiteX0" fmla="*/ 0 w 9130553"/>
                <a:gd name="connsiteY0" fmla="*/ 336367 h 744225"/>
                <a:gd name="connsiteX1" fmla="*/ 1600200 w 9130553"/>
                <a:gd name="connsiteY1" fmla="*/ 191 h 744225"/>
                <a:gd name="connsiteX2" fmla="*/ 4020671 w 9130553"/>
                <a:gd name="connsiteY2" fmla="*/ 376709 h 744225"/>
                <a:gd name="connsiteX3" fmla="*/ 6252882 w 9130553"/>
                <a:gd name="connsiteY3" fmla="*/ 739779 h 744225"/>
                <a:gd name="connsiteX4" fmla="*/ 9130553 w 9130553"/>
                <a:gd name="connsiteY4" fmla="*/ 551520 h 744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0553" h="744225">
                  <a:moveTo>
                    <a:pt x="0" y="336367"/>
                  </a:moveTo>
                  <a:cubicBezTo>
                    <a:pt x="465044" y="164917"/>
                    <a:pt x="930088" y="-6533"/>
                    <a:pt x="1600200" y="191"/>
                  </a:cubicBezTo>
                  <a:cubicBezTo>
                    <a:pt x="2270312" y="6915"/>
                    <a:pt x="3245224" y="253444"/>
                    <a:pt x="4020671" y="376709"/>
                  </a:cubicBezTo>
                  <a:cubicBezTo>
                    <a:pt x="4796118" y="499974"/>
                    <a:pt x="5212977" y="710644"/>
                    <a:pt x="6252882" y="739779"/>
                  </a:cubicBezTo>
                  <a:cubicBezTo>
                    <a:pt x="7292787" y="768914"/>
                    <a:pt x="8117541" y="649011"/>
                    <a:pt x="9130553" y="551520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-13448" y="3810260"/>
              <a:ext cx="9157447" cy="632221"/>
            </a:xfrm>
            <a:custGeom>
              <a:avLst/>
              <a:gdLst>
                <a:gd name="connsiteX0" fmla="*/ 0 w 9144000"/>
                <a:gd name="connsiteY0" fmla="*/ 430515 h 632221"/>
                <a:gd name="connsiteX1" fmla="*/ 2944906 w 9144000"/>
                <a:gd name="connsiteY1" fmla="*/ 210 h 632221"/>
                <a:gd name="connsiteX2" fmla="*/ 5795682 w 9144000"/>
                <a:gd name="connsiteY2" fmla="*/ 376727 h 632221"/>
                <a:gd name="connsiteX3" fmla="*/ 9144000 w 9144000"/>
                <a:gd name="connsiteY3" fmla="*/ 632221 h 632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00" h="632221">
                  <a:moveTo>
                    <a:pt x="0" y="430515"/>
                  </a:moveTo>
                  <a:cubicBezTo>
                    <a:pt x="989479" y="219845"/>
                    <a:pt x="1978959" y="9175"/>
                    <a:pt x="2944906" y="210"/>
                  </a:cubicBezTo>
                  <a:cubicBezTo>
                    <a:pt x="3910853" y="-8755"/>
                    <a:pt x="4762500" y="271392"/>
                    <a:pt x="5795682" y="376727"/>
                  </a:cubicBezTo>
                  <a:cubicBezTo>
                    <a:pt x="6828864" y="482062"/>
                    <a:pt x="7986432" y="557141"/>
                    <a:pt x="9144000" y="632221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-13447" y="4116434"/>
              <a:ext cx="9157447" cy="420177"/>
            </a:xfrm>
            <a:custGeom>
              <a:avLst/>
              <a:gdLst>
                <a:gd name="connsiteX0" fmla="*/ 0 w 9157447"/>
                <a:gd name="connsiteY0" fmla="*/ 420177 h 420177"/>
                <a:gd name="connsiteX1" fmla="*/ 5647765 w 9157447"/>
                <a:gd name="connsiteY1" fmla="*/ 3318 h 420177"/>
                <a:gd name="connsiteX2" fmla="*/ 9157447 w 9157447"/>
                <a:gd name="connsiteY2" fmla="*/ 258812 h 420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57447" h="420177">
                  <a:moveTo>
                    <a:pt x="0" y="420177"/>
                  </a:moveTo>
                  <a:cubicBezTo>
                    <a:pt x="2060762" y="225194"/>
                    <a:pt x="4121524" y="30212"/>
                    <a:pt x="5647765" y="3318"/>
                  </a:cubicBezTo>
                  <a:cubicBezTo>
                    <a:pt x="7174006" y="-23576"/>
                    <a:pt x="8165726" y="117618"/>
                    <a:pt x="9157447" y="258812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209662" y="1368473"/>
            <a:ext cx="3095719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模型简单性</a:t>
            </a:r>
            <a:r>
              <a:rPr lang="en-US" altLang="zh-CN" dirty="0" smtClean="0"/>
              <a:t>(</a:t>
            </a:r>
            <a:r>
              <a:rPr lang="zh-CN" altLang="en-US" i="1" dirty="0"/>
              <a:t>奥卡姆剃刀定律</a:t>
            </a:r>
            <a:r>
              <a:rPr lang="en-US" altLang="zh-CN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sz="1200" dirty="0" smtClean="0"/>
              <a:t>降低模型</a:t>
            </a:r>
            <a:r>
              <a:rPr lang="zh-CN" altLang="en-US" sz="1200" dirty="0"/>
              <a:t>的复杂度来防止过拟合</a:t>
            </a:r>
            <a:endParaRPr lang="zh-CN" altLang="en-US" sz="1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67" y="2891508"/>
            <a:ext cx="4004366" cy="18911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662" y="3099779"/>
            <a:ext cx="2499577" cy="3276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4423" y="4370871"/>
            <a:ext cx="4381880" cy="403895"/>
          </a:xfrm>
          <a:prstGeom prst="rect">
            <a:avLst/>
          </a:prstGeom>
        </p:spPr>
      </p:pic>
      <p:sp>
        <p:nvSpPr>
          <p:cNvPr id="7" name="下箭头 6"/>
          <p:cNvSpPr/>
          <p:nvPr/>
        </p:nvSpPr>
        <p:spPr>
          <a:xfrm>
            <a:off x="6186325" y="3651849"/>
            <a:ext cx="382249" cy="588192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143839" y="3730212"/>
            <a:ext cx="800219" cy="3379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/>
              <a:t>目标函数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375639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209662" y="454182"/>
            <a:ext cx="4918000" cy="460218"/>
          </a:xfrm>
        </p:spPr>
        <p:txBody>
          <a:bodyPr>
            <a:normAutofit/>
          </a:bodyPr>
          <a:lstStyle/>
          <a:p>
            <a:r>
              <a:rPr lang="zh-CN" altLang="en-US" dirty="0"/>
              <a:t>正则化</a:t>
            </a:r>
            <a:endParaRPr lang="zh-CN" altLang="en-US" dirty="0"/>
          </a:p>
        </p:txBody>
      </p:sp>
      <p:grpSp>
        <p:nvGrpSpPr>
          <p:cNvPr id="22" name="组合 21"/>
          <p:cNvGrpSpPr/>
          <p:nvPr/>
        </p:nvGrpSpPr>
        <p:grpSpPr>
          <a:xfrm>
            <a:off x="0" y="5811722"/>
            <a:ext cx="9144000" cy="874250"/>
            <a:chOff x="-13448" y="3662361"/>
            <a:chExt cx="9157448" cy="874250"/>
          </a:xfrm>
        </p:grpSpPr>
        <p:sp>
          <p:nvSpPr>
            <p:cNvPr id="31" name="任意多边形 30"/>
            <p:cNvSpPr/>
            <p:nvPr/>
          </p:nvSpPr>
          <p:spPr>
            <a:xfrm>
              <a:off x="-13447" y="3662361"/>
              <a:ext cx="9157447" cy="744225"/>
            </a:xfrm>
            <a:custGeom>
              <a:avLst/>
              <a:gdLst>
                <a:gd name="connsiteX0" fmla="*/ 0 w 9130553"/>
                <a:gd name="connsiteY0" fmla="*/ 336367 h 771245"/>
                <a:gd name="connsiteX1" fmla="*/ 1600200 w 9130553"/>
                <a:gd name="connsiteY1" fmla="*/ 191 h 771245"/>
                <a:gd name="connsiteX2" fmla="*/ 4020671 w 9130553"/>
                <a:gd name="connsiteY2" fmla="*/ 376709 h 771245"/>
                <a:gd name="connsiteX3" fmla="*/ 5472953 w 9130553"/>
                <a:gd name="connsiteY3" fmla="*/ 672544 h 771245"/>
                <a:gd name="connsiteX4" fmla="*/ 6494929 w 9130553"/>
                <a:gd name="connsiteY4" fmla="*/ 766673 h 771245"/>
                <a:gd name="connsiteX5" fmla="*/ 9130553 w 9130553"/>
                <a:gd name="connsiteY5" fmla="*/ 551520 h 771245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07014"/>
                <a:gd name="connsiteX1" fmla="*/ 1600200 w 9130553"/>
                <a:gd name="connsiteY1" fmla="*/ 191 h 807014"/>
                <a:gd name="connsiteX2" fmla="*/ 4020671 w 9130553"/>
                <a:gd name="connsiteY2" fmla="*/ 376709 h 807014"/>
                <a:gd name="connsiteX3" fmla="*/ 6494929 w 9130553"/>
                <a:gd name="connsiteY3" fmla="*/ 807014 h 807014"/>
                <a:gd name="connsiteX4" fmla="*/ 9130553 w 9130553"/>
                <a:gd name="connsiteY4" fmla="*/ 551520 h 807014"/>
                <a:gd name="connsiteX0" fmla="*/ 0 w 9130553"/>
                <a:gd name="connsiteY0" fmla="*/ 336367 h 739779"/>
                <a:gd name="connsiteX1" fmla="*/ 1600200 w 9130553"/>
                <a:gd name="connsiteY1" fmla="*/ 191 h 739779"/>
                <a:gd name="connsiteX2" fmla="*/ 4020671 w 9130553"/>
                <a:gd name="connsiteY2" fmla="*/ 376709 h 739779"/>
                <a:gd name="connsiteX3" fmla="*/ 6252882 w 9130553"/>
                <a:gd name="connsiteY3" fmla="*/ 739779 h 739779"/>
                <a:gd name="connsiteX4" fmla="*/ 9130553 w 9130553"/>
                <a:gd name="connsiteY4" fmla="*/ 551520 h 739779"/>
                <a:gd name="connsiteX0" fmla="*/ 0 w 9130553"/>
                <a:gd name="connsiteY0" fmla="*/ 336367 h 744225"/>
                <a:gd name="connsiteX1" fmla="*/ 1600200 w 9130553"/>
                <a:gd name="connsiteY1" fmla="*/ 191 h 744225"/>
                <a:gd name="connsiteX2" fmla="*/ 4020671 w 9130553"/>
                <a:gd name="connsiteY2" fmla="*/ 376709 h 744225"/>
                <a:gd name="connsiteX3" fmla="*/ 6252882 w 9130553"/>
                <a:gd name="connsiteY3" fmla="*/ 739779 h 744225"/>
                <a:gd name="connsiteX4" fmla="*/ 9130553 w 9130553"/>
                <a:gd name="connsiteY4" fmla="*/ 551520 h 744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0553" h="744225">
                  <a:moveTo>
                    <a:pt x="0" y="336367"/>
                  </a:moveTo>
                  <a:cubicBezTo>
                    <a:pt x="465044" y="164917"/>
                    <a:pt x="930088" y="-6533"/>
                    <a:pt x="1600200" y="191"/>
                  </a:cubicBezTo>
                  <a:cubicBezTo>
                    <a:pt x="2270312" y="6915"/>
                    <a:pt x="3245224" y="253444"/>
                    <a:pt x="4020671" y="376709"/>
                  </a:cubicBezTo>
                  <a:cubicBezTo>
                    <a:pt x="4796118" y="499974"/>
                    <a:pt x="5212977" y="710644"/>
                    <a:pt x="6252882" y="739779"/>
                  </a:cubicBezTo>
                  <a:cubicBezTo>
                    <a:pt x="7292787" y="768914"/>
                    <a:pt x="8117541" y="649011"/>
                    <a:pt x="9130553" y="551520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-13448" y="3810260"/>
              <a:ext cx="9157447" cy="632221"/>
            </a:xfrm>
            <a:custGeom>
              <a:avLst/>
              <a:gdLst>
                <a:gd name="connsiteX0" fmla="*/ 0 w 9144000"/>
                <a:gd name="connsiteY0" fmla="*/ 430515 h 632221"/>
                <a:gd name="connsiteX1" fmla="*/ 2944906 w 9144000"/>
                <a:gd name="connsiteY1" fmla="*/ 210 h 632221"/>
                <a:gd name="connsiteX2" fmla="*/ 5795682 w 9144000"/>
                <a:gd name="connsiteY2" fmla="*/ 376727 h 632221"/>
                <a:gd name="connsiteX3" fmla="*/ 9144000 w 9144000"/>
                <a:gd name="connsiteY3" fmla="*/ 632221 h 632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00" h="632221">
                  <a:moveTo>
                    <a:pt x="0" y="430515"/>
                  </a:moveTo>
                  <a:cubicBezTo>
                    <a:pt x="989479" y="219845"/>
                    <a:pt x="1978959" y="9175"/>
                    <a:pt x="2944906" y="210"/>
                  </a:cubicBezTo>
                  <a:cubicBezTo>
                    <a:pt x="3910853" y="-8755"/>
                    <a:pt x="4762500" y="271392"/>
                    <a:pt x="5795682" y="376727"/>
                  </a:cubicBezTo>
                  <a:cubicBezTo>
                    <a:pt x="6828864" y="482062"/>
                    <a:pt x="7986432" y="557141"/>
                    <a:pt x="9144000" y="632221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-13447" y="4116434"/>
              <a:ext cx="9157447" cy="420177"/>
            </a:xfrm>
            <a:custGeom>
              <a:avLst/>
              <a:gdLst>
                <a:gd name="connsiteX0" fmla="*/ 0 w 9157447"/>
                <a:gd name="connsiteY0" fmla="*/ 420177 h 420177"/>
                <a:gd name="connsiteX1" fmla="*/ 5647765 w 9157447"/>
                <a:gd name="connsiteY1" fmla="*/ 3318 h 420177"/>
                <a:gd name="connsiteX2" fmla="*/ 9157447 w 9157447"/>
                <a:gd name="connsiteY2" fmla="*/ 258812 h 420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57447" h="420177">
                  <a:moveTo>
                    <a:pt x="0" y="420177"/>
                  </a:moveTo>
                  <a:cubicBezTo>
                    <a:pt x="2060762" y="225194"/>
                    <a:pt x="4121524" y="30212"/>
                    <a:pt x="5647765" y="3318"/>
                  </a:cubicBezTo>
                  <a:cubicBezTo>
                    <a:pt x="7174006" y="-23576"/>
                    <a:pt x="8165726" y="117618"/>
                    <a:pt x="9157447" y="258812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209662" y="1439107"/>
            <a:ext cx="1188146" cy="4607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L2 </a:t>
            </a:r>
            <a:r>
              <a:rPr lang="zh-CN" altLang="en-US" dirty="0"/>
              <a:t>正</a:t>
            </a:r>
            <a:r>
              <a:rPr lang="zh-CN" altLang="en-US" dirty="0" smtClean="0"/>
              <a:t>则化</a:t>
            </a:r>
            <a:endParaRPr lang="zh-CN" altLang="en-US" sz="1200" dirty="0"/>
          </a:p>
        </p:txBody>
      </p:sp>
      <p:sp>
        <p:nvSpPr>
          <p:cNvPr id="15" name="矩形 14"/>
          <p:cNvSpPr/>
          <p:nvPr/>
        </p:nvSpPr>
        <p:spPr>
          <a:xfrm>
            <a:off x="209662" y="1899811"/>
            <a:ext cx="3743332" cy="3379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将模型复杂度作为模型中所有特征的权重的函数。</a:t>
            </a:r>
          </a:p>
        </p:txBody>
      </p:sp>
      <p:sp>
        <p:nvSpPr>
          <p:cNvPr id="2" name="矩形 1"/>
          <p:cNvSpPr/>
          <p:nvPr/>
        </p:nvSpPr>
        <p:spPr>
          <a:xfrm>
            <a:off x="209662" y="2525800"/>
            <a:ext cx="58313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特征权重的绝对值越高，对模型复杂度的贡献就越大。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361" y="3507140"/>
            <a:ext cx="56292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7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209662" y="454182"/>
            <a:ext cx="4918000" cy="460218"/>
          </a:xfrm>
        </p:spPr>
        <p:txBody>
          <a:bodyPr>
            <a:normAutofit/>
          </a:bodyPr>
          <a:lstStyle/>
          <a:p>
            <a:r>
              <a:rPr lang="zh-CN" altLang="en-US" dirty="0"/>
              <a:t>总结</a:t>
            </a:r>
            <a:endParaRPr lang="zh-CN" altLang="en-US" dirty="0"/>
          </a:p>
        </p:txBody>
      </p:sp>
      <p:grpSp>
        <p:nvGrpSpPr>
          <p:cNvPr id="22" name="组合 21"/>
          <p:cNvGrpSpPr/>
          <p:nvPr/>
        </p:nvGrpSpPr>
        <p:grpSpPr>
          <a:xfrm>
            <a:off x="0" y="5811722"/>
            <a:ext cx="9144000" cy="874250"/>
            <a:chOff x="-13448" y="3662361"/>
            <a:chExt cx="9157448" cy="874250"/>
          </a:xfrm>
        </p:grpSpPr>
        <p:sp>
          <p:nvSpPr>
            <p:cNvPr id="31" name="任意多边形 30"/>
            <p:cNvSpPr/>
            <p:nvPr/>
          </p:nvSpPr>
          <p:spPr>
            <a:xfrm>
              <a:off x="-13447" y="3662361"/>
              <a:ext cx="9157447" cy="744225"/>
            </a:xfrm>
            <a:custGeom>
              <a:avLst/>
              <a:gdLst>
                <a:gd name="connsiteX0" fmla="*/ 0 w 9130553"/>
                <a:gd name="connsiteY0" fmla="*/ 336367 h 771245"/>
                <a:gd name="connsiteX1" fmla="*/ 1600200 w 9130553"/>
                <a:gd name="connsiteY1" fmla="*/ 191 h 771245"/>
                <a:gd name="connsiteX2" fmla="*/ 4020671 w 9130553"/>
                <a:gd name="connsiteY2" fmla="*/ 376709 h 771245"/>
                <a:gd name="connsiteX3" fmla="*/ 5472953 w 9130553"/>
                <a:gd name="connsiteY3" fmla="*/ 672544 h 771245"/>
                <a:gd name="connsiteX4" fmla="*/ 6494929 w 9130553"/>
                <a:gd name="connsiteY4" fmla="*/ 766673 h 771245"/>
                <a:gd name="connsiteX5" fmla="*/ 9130553 w 9130553"/>
                <a:gd name="connsiteY5" fmla="*/ 551520 h 771245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07014"/>
                <a:gd name="connsiteX1" fmla="*/ 1600200 w 9130553"/>
                <a:gd name="connsiteY1" fmla="*/ 191 h 807014"/>
                <a:gd name="connsiteX2" fmla="*/ 4020671 w 9130553"/>
                <a:gd name="connsiteY2" fmla="*/ 376709 h 807014"/>
                <a:gd name="connsiteX3" fmla="*/ 6494929 w 9130553"/>
                <a:gd name="connsiteY3" fmla="*/ 807014 h 807014"/>
                <a:gd name="connsiteX4" fmla="*/ 9130553 w 9130553"/>
                <a:gd name="connsiteY4" fmla="*/ 551520 h 807014"/>
                <a:gd name="connsiteX0" fmla="*/ 0 w 9130553"/>
                <a:gd name="connsiteY0" fmla="*/ 336367 h 739779"/>
                <a:gd name="connsiteX1" fmla="*/ 1600200 w 9130553"/>
                <a:gd name="connsiteY1" fmla="*/ 191 h 739779"/>
                <a:gd name="connsiteX2" fmla="*/ 4020671 w 9130553"/>
                <a:gd name="connsiteY2" fmla="*/ 376709 h 739779"/>
                <a:gd name="connsiteX3" fmla="*/ 6252882 w 9130553"/>
                <a:gd name="connsiteY3" fmla="*/ 739779 h 739779"/>
                <a:gd name="connsiteX4" fmla="*/ 9130553 w 9130553"/>
                <a:gd name="connsiteY4" fmla="*/ 551520 h 739779"/>
                <a:gd name="connsiteX0" fmla="*/ 0 w 9130553"/>
                <a:gd name="connsiteY0" fmla="*/ 336367 h 744225"/>
                <a:gd name="connsiteX1" fmla="*/ 1600200 w 9130553"/>
                <a:gd name="connsiteY1" fmla="*/ 191 h 744225"/>
                <a:gd name="connsiteX2" fmla="*/ 4020671 w 9130553"/>
                <a:gd name="connsiteY2" fmla="*/ 376709 h 744225"/>
                <a:gd name="connsiteX3" fmla="*/ 6252882 w 9130553"/>
                <a:gd name="connsiteY3" fmla="*/ 739779 h 744225"/>
                <a:gd name="connsiteX4" fmla="*/ 9130553 w 9130553"/>
                <a:gd name="connsiteY4" fmla="*/ 551520 h 744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0553" h="744225">
                  <a:moveTo>
                    <a:pt x="0" y="336367"/>
                  </a:moveTo>
                  <a:cubicBezTo>
                    <a:pt x="465044" y="164917"/>
                    <a:pt x="930088" y="-6533"/>
                    <a:pt x="1600200" y="191"/>
                  </a:cubicBezTo>
                  <a:cubicBezTo>
                    <a:pt x="2270312" y="6915"/>
                    <a:pt x="3245224" y="253444"/>
                    <a:pt x="4020671" y="376709"/>
                  </a:cubicBezTo>
                  <a:cubicBezTo>
                    <a:pt x="4796118" y="499974"/>
                    <a:pt x="5212977" y="710644"/>
                    <a:pt x="6252882" y="739779"/>
                  </a:cubicBezTo>
                  <a:cubicBezTo>
                    <a:pt x="7292787" y="768914"/>
                    <a:pt x="8117541" y="649011"/>
                    <a:pt x="9130553" y="551520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-13448" y="3810260"/>
              <a:ext cx="9157447" cy="632221"/>
            </a:xfrm>
            <a:custGeom>
              <a:avLst/>
              <a:gdLst>
                <a:gd name="connsiteX0" fmla="*/ 0 w 9144000"/>
                <a:gd name="connsiteY0" fmla="*/ 430515 h 632221"/>
                <a:gd name="connsiteX1" fmla="*/ 2944906 w 9144000"/>
                <a:gd name="connsiteY1" fmla="*/ 210 h 632221"/>
                <a:gd name="connsiteX2" fmla="*/ 5795682 w 9144000"/>
                <a:gd name="connsiteY2" fmla="*/ 376727 h 632221"/>
                <a:gd name="connsiteX3" fmla="*/ 9144000 w 9144000"/>
                <a:gd name="connsiteY3" fmla="*/ 632221 h 632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00" h="632221">
                  <a:moveTo>
                    <a:pt x="0" y="430515"/>
                  </a:moveTo>
                  <a:cubicBezTo>
                    <a:pt x="989479" y="219845"/>
                    <a:pt x="1978959" y="9175"/>
                    <a:pt x="2944906" y="210"/>
                  </a:cubicBezTo>
                  <a:cubicBezTo>
                    <a:pt x="3910853" y="-8755"/>
                    <a:pt x="4762500" y="271392"/>
                    <a:pt x="5795682" y="376727"/>
                  </a:cubicBezTo>
                  <a:cubicBezTo>
                    <a:pt x="6828864" y="482062"/>
                    <a:pt x="7986432" y="557141"/>
                    <a:pt x="9144000" y="632221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-13447" y="4116434"/>
              <a:ext cx="9157447" cy="420177"/>
            </a:xfrm>
            <a:custGeom>
              <a:avLst/>
              <a:gdLst>
                <a:gd name="connsiteX0" fmla="*/ 0 w 9157447"/>
                <a:gd name="connsiteY0" fmla="*/ 420177 h 420177"/>
                <a:gd name="connsiteX1" fmla="*/ 5647765 w 9157447"/>
                <a:gd name="connsiteY1" fmla="*/ 3318 h 420177"/>
                <a:gd name="connsiteX2" fmla="*/ 9157447 w 9157447"/>
                <a:gd name="connsiteY2" fmla="*/ 258812 h 420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57447" h="420177">
                  <a:moveTo>
                    <a:pt x="0" y="420177"/>
                  </a:moveTo>
                  <a:cubicBezTo>
                    <a:pt x="2060762" y="225194"/>
                    <a:pt x="4121524" y="30212"/>
                    <a:pt x="5647765" y="3318"/>
                  </a:cubicBezTo>
                  <a:cubicBezTo>
                    <a:pt x="7174006" y="-23576"/>
                    <a:pt x="8165726" y="117618"/>
                    <a:pt x="9157447" y="258812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/>
        </p:nvSpPr>
        <p:spPr>
          <a:xfrm>
            <a:off x="955935" y="1491572"/>
            <a:ext cx="342545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分析特征</a:t>
            </a:r>
            <a:endParaRPr lang="en-US" altLang="zh-CN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确定模型</a:t>
            </a:r>
            <a:endParaRPr lang="en-US" altLang="zh-CN" sz="1200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训练模型</a:t>
            </a:r>
            <a:endParaRPr lang="en-US" altLang="zh-CN" sz="1200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优化模型</a:t>
            </a:r>
            <a:endParaRPr lang="en-US" altLang="zh-CN" sz="1200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运用模型</a:t>
            </a:r>
            <a:endParaRPr lang="zh-CN" altLang="en-US" sz="1200" dirty="0"/>
          </a:p>
        </p:txBody>
      </p:sp>
      <p:sp>
        <p:nvSpPr>
          <p:cNvPr id="12" name="矩形 11"/>
          <p:cNvSpPr/>
          <p:nvPr/>
        </p:nvSpPr>
        <p:spPr>
          <a:xfrm>
            <a:off x="955935" y="3044722"/>
            <a:ext cx="4339650" cy="189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如何知道特征与模型之间的函数关系呢？</a:t>
            </a:r>
            <a:endParaRPr lang="en-US" altLang="zh-CN" sz="1200" dirty="0" smtClean="0"/>
          </a:p>
          <a:p>
            <a:pPr>
              <a:lnSpc>
                <a:spcPct val="150000"/>
              </a:lnSpc>
            </a:pPr>
            <a:r>
              <a:rPr lang="zh-CN" altLang="en-US" sz="1200" dirty="0" smtClean="0"/>
              <a:t>线性，非线性</a:t>
            </a:r>
            <a:endParaRPr lang="en-US" altLang="zh-CN" sz="1200" dirty="0" smtClean="0"/>
          </a:p>
          <a:p>
            <a:pPr>
              <a:lnSpc>
                <a:spcPct val="150000"/>
              </a:lnSpc>
            </a:pPr>
            <a:r>
              <a:rPr lang="zh-CN" altLang="en-US" sz="1200" dirty="0" smtClean="0"/>
              <a:t>特征组合</a:t>
            </a:r>
            <a:endParaRPr lang="en-US" altLang="zh-CN" sz="1200" dirty="0" smtClean="0"/>
          </a:p>
          <a:p>
            <a:pPr>
              <a:lnSpc>
                <a:spcPct val="150000"/>
              </a:lnSpc>
            </a:pPr>
            <a:endParaRPr lang="en-US" altLang="zh-CN" sz="1200" dirty="0" smtClean="0"/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 dirty="0" smtClean="0"/>
              <a:t>图表</a:t>
            </a:r>
            <a:endParaRPr lang="en-US" altLang="zh-CN" sz="1200" dirty="0" smtClean="0"/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 dirty="0" smtClean="0"/>
              <a:t>经验</a:t>
            </a:r>
            <a:endParaRPr lang="en-US" altLang="zh-CN" sz="1200" dirty="0" smtClean="0"/>
          </a:p>
        </p:txBody>
      </p:sp>
    </p:spTree>
    <p:extLst>
      <p:ext uri="{BB962C8B-B14F-4D97-AF65-F5344CB8AC3E}">
        <p14:creationId xmlns:p14="http://schemas.microsoft.com/office/powerpoint/2010/main" val="256535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" y="0"/>
            <a:ext cx="9144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1882508" y="2075902"/>
            <a:ext cx="1693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+mn-ea"/>
              </a:rPr>
              <a:t>谢谢</a:t>
            </a:r>
            <a:endParaRPr lang="en-US" altLang="zh-CN" sz="40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9992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244832" y="493819"/>
            <a:ext cx="4918000" cy="460218"/>
          </a:xfrm>
        </p:spPr>
        <p:txBody>
          <a:bodyPr>
            <a:normAutofit/>
          </a:bodyPr>
          <a:lstStyle/>
          <a:p>
            <a:r>
              <a:rPr lang="en-US" altLang="zh-CN" dirty="0"/>
              <a:t>AI</a:t>
            </a:r>
            <a:endParaRPr lang="zh-CN" altLang="en-US" dirty="0"/>
          </a:p>
        </p:txBody>
      </p:sp>
      <p:grpSp>
        <p:nvGrpSpPr>
          <p:cNvPr id="22" name="组合 21"/>
          <p:cNvGrpSpPr/>
          <p:nvPr/>
        </p:nvGrpSpPr>
        <p:grpSpPr>
          <a:xfrm>
            <a:off x="0" y="5811722"/>
            <a:ext cx="9144000" cy="874250"/>
            <a:chOff x="-13448" y="3662361"/>
            <a:chExt cx="9157448" cy="874250"/>
          </a:xfrm>
        </p:grpSpPr>
        <p:sp>
          <p:nvSpPr>
            <p:cNvPr id="31" name="任意多边形 30"/>
            <p:cNvSpPr/>
            <p:nvPr/>
          </p:nvSpPr>
          <p:spPr>
            <a:xfrm>
              <a:off x="-13447" y="3662361"/>
              <a:ext cx="9157447" cy="744225"/>
            </a:xfrm>
            <a:custGeom>
              <a:avLst/>
              <a:gdLst>
                <a:gd name="connsiteX0" fmla="*/ 0 w 9130553"/>
                <a:gd name="connsiteY0" fmla="*/ 336367 h 771245"/>
                <a:gd name="connsiteX1" fmla="*/ 1600200 w 9130553"/>
                <a:gd name="connsiteY1" fmla="*/ 191 h 771245"/>
                <a:gd name="connsiteX2" fmla="*/ 4020671 w 9130553"/>
                <a:gd name="connsiteY2" fmla="*/ 376709 h 771245"/>
                <a:gd name="connsiteX3" fmla="*/ 5472953 w 9130553"/>
                <a:gd name="connsiteY3" fmla="*/ 672544 h 771245"/>
                <a:gd name="connsiteX4" fmla="*/ 6494929 w 9130553"/>
                <a:gd name="connsiteY4" fmla="*/ 766673 h 771245"/>
                <a:gd name="connsiteX5" fmla="*/ 9130553 w 9130553"/>
                <a:gd name="connsiteY5" fmla="*/ 551520 h 771245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07014"/>
                <a:gd name="connsiteX1" fmla="*/ 1600200 w 9130553"/>
                <a:gd name="connsiteY1" fmla="*/ 191 h 807014"/>
                <a:gd name="connsiteX2" fmla="*/ 4020671 w 9130553"/>
                <a:gd name="connsiteY2" fmla="*/ 376709 h 807014"/>
                <a:gd name="connsiteX3" fmla="*/ 6494929 w 9130553"/>
                <a:gd name="connsiteY3" fmla="*/ 807014 h 807014"/>
                <a:gd name="connsiteX4" fmla="*/ 9130553 w 9130553"/>
                <a:gd name="connsiteY4" fmla="*/ 551520 h 807014"/>
                <a:gd name="connsiteX0" fmla="*/ 0 w 9130553"/>
                <a:gd name="connsiteY0" fmla="*/ 336367 h 739779"/>
                <a:gd name="connsiteX1" fmla="*/ 1600200 w 9130553"/>
                <a:gd name="connsiteY1" fmla="*/ 191 h 739779"/>
                <a:gd name="connsiteX2" fmla="*/ 4020671 w 9130553"/>
                <a:gd name="connsiteY2" fmla="*/ 376709 h 739779"/>
                <a:gd name="connsiteX3" fmla="*/ 6252882 w 9130553"/>
                <a:gd name="connsiteY3" fmla="*/ 739779 h 739779"/>
                <a:gd name="connsiteX4" fmla="*/ 9130553 w 9130553"/>
                <a:gd name="connsiteY4" fmla="*/ 551520 h 739779"/>
                <a:gd name="connsiteX0" fmla="*/ 0 w 9130553"/>
                <a:gd name="connsiteY0" fmla="*/ 336367 h 744225"/>
                <a:gd name="connsiteX1" fmla="*/ 1600200 w 9130553"/>
                <a:gd name="connsiteY1" fmla="*/ 191 h 744225"/>
                <a:gd name="connsiteX2" fmla="*/ 4020671 w 9130553"/>
                <a:gd name="connsiteY2" fmla="*/ 376709 h 744225"/>
                <a:gd name="connsiteX3" fmla="*/ 6252882 w 9130553"/>
                <a:gd name="connsiteY3" fmla="*/ 739779 h 744225"/>
                <a:gd name="connsiteX4" fmla="*/ 9130553 w 9130553"/>
                <a:gd name="connsiteY4" fmla="*/ 551520 h 744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0553" h="744225">
                  <a:moveTo>
                    <a:pt x="0" y="336367"/>
                  </a:moveTo>
                  <a:cubicBezTo>
                    <a:pt x="465044" y="164917"/>
                    <a:pt x="930088" y="-6533"/>
                    <a:pt x="1600200" y="191"/>
                  </a:cubicBezTo>
                  <a:cubicBezTo>
                    <a:pt x="2270312" y="6915"/>
                    <a:pt x="3245224" y="253444"/>
                    <a:pt x="4020671" y="376709"/>
                  </a:cubicBezTo>
                  <a:cubicBezTo>
                    <a:pt x="4796118" y="499974"/>
                    <a:pt x="5212977" y="710644"/>
                    <a:pt x="6252882" y="739779"/>
                  </a:cubicBezTo>
                  <a:cubicBezTo>
                    <a:pt x="7292787" y="768914"/>
                    <a:pt x="8117541" y="649011"/>
                    <a:pt x="9130553" y="551520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-13448" y="3810260"/>
              <a:ext cx="9157447" cy="632221"/>
            </a:xfrm>
            <a:custGeom>
              <a:avLst/>
              <a:gdLst>
                <a:gd name="connsiteX0" fmla="*/ 0 w 9144000"/>
                <a:gd name="connsiteY0" fmla="*/ 430515 h 632221"/>
                <a:gd name="connsiteX1" fmla="*/ 2944906 w 9144000"/>
                <a:gd name="connsiteY1" fmla="*/ 210 h 632221"/>
                <a:gd name="connsiteX2" fmla="*/ 5795682 w 9144000"/>
                <a:gd name="connsiteY2" fmla="*/ 376727 h 632221"/>
                <a:gd name="connsiteX3" fmla="*/ 9144000 w 9144000"/>
                <a:gd name="connsiteY3" fmla="*/ 632221 h 632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00" h="632221">
                  <a:moveTo>
                    <a:pt x="0" y="430515"/>
                  </a:moveTo>
                  <a:cubicBezTo>
                    <a:pt x="989479" y="219845"/>
                    <a:pt x="1978959" y="9175"/>
                    <a:pt x="2944906" y="210"/>
                  </a:cubicBezTo>
                  <a:cubicBezTo>
                    <a:pt x="3910853" y="-8755"/>
                    <a:pt x="4762500" y="271392"/>
                    <a:pt x="5795682" y="376727"/>
                  </a:cubicBezTo>
                  <a:cubicBezTo>
                    <a:pt x="6828864" y="482062"/>
                    <a:pt x="7986432" y="557141"/>
                    <a:pt x="9144000" y="632221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-13447" y="4116434"/>
              <a:ext cx="9157447" cy="420177"/>
            </a:xfrm>
            <a:custGeom>
              <a:avLst/>
              <a:gdLst>
                <a:gd name="connsiteX0" fmla="*/ 0 w 9157447"/>
                <a:gd name="connsiteY0" fmla="*/ 420177 h 420177"/>
                <a:gd name="connsiteX1" fmla="*/ 5647765 w 9157447"/>
                <a:gd name="connsiteY1" fmla="*/ 3318 h 420177"/>
                <a:gd name="connsiteX2" fmla="*/ 9157447 w 9157447"/>
                <a:gd name="connsiteY2" fmla="*/ 258812 h 420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57447" h="420177">
                  <a:moveTo>
                    <a:pt x="0" y="420177"/>
                  </a:moveTo>
                  <a:cubicBezTo>
                    <a:pt x="2060762" y="225194"/>
                    <a:pt x="4121524" y="30212"/>
                    <a:pt x="5647765" y="3318"/>
                  </a:cubicBezTo>
                  <a:cubicBezTo>
                    <a:pt x="7174006" y="-23576"/>
                    <a:pt x="8165726" y="117618"/>
                    <a:pt x="9157447" y="258812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原声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956825" y="1929500"/>
            <a:ext cx="487363" cy="395124"/>
          </a:xfrm>
          <a:prstGeom prst="rect">
            <a:avLst/>
          </a:prstGeom>
        </p:spPr>
      </p:pic>
      <p:pic>
        <p:nvPicPr>
          <p:cNvPr id="8" name="场景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129795" y="1929500"/>
            <a:ext cx="487363" cy="395124"/>
          </a:xfrm>
          <a:prstGeom prst="rect">
            <a:avLst/>
          </a:prstGeom>
        </p:spPr>
      </p:pic>
      <p:pic>
        <p:nvPicPr>
          <p:cNvPr id="9" name="历史1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715285" y="1929500"/>
            <a:ext cx="487363" cy="39512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023417" y="25391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混合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4761924" y="25391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无伴奏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6520382" y="25422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历史版本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049474" y="2243453"/>
            <a:ext cx="142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日文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996884" y="503859"/>
            <a:ext cx="5649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https://www.techno-speech.com/news-20181214a-en</a:t>
            </a:r>
            <a:endParaRPr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2970827" y="456501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混合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4709334" y="456501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无伴奏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6467792" y="45681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历史版本</a:t>
            </a:r>
            <a:endParaRPr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996884" y="4269365"/>
            <a:ext cx="142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中文</a:t>
            </a:r>
          </a:p>
        </p:txBody>
      </p:sp>
      <p:pic>
        <p:nvPicPr>
          <p:cNvPr id="14" name="场景2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023417" y="3909294"/>
            <a:ext cx="487363" cy="487363"/>
          </a:xfrm>
          <a:prstGeom prst="rect">
            <a:avLst/>
          </a:prstGeom>
        </p:spPr>
      </p:pic>
      <p:pic>
        <p:nvPicPr>
          <p:cNvPr id="15" name="原声2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904233" y="3924564"/>
            <a:ext cx="487363" cy="487363"/>
          </a:xfrm>
          <a:prstGeom prst="rect">
            <a:avLst/>
          </a:prstGeom>
        </p:spPr>
      </p:pic>
      <p:pic>
        <p:nvPicPr>
          <p:cNvPr id="16" name="历史2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715284" y="395076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87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3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628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153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519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913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913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209662" y="454182"/>
            <a:ext cx="4918000" cy="460218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基本术语</a:t>
            </a:r>
            <a:endParaRPr lang="zh-CN" altLang="en-US" dirty="0"/>
          </a:p>
        </p:txBody>
      </p:sp>
      <p:grpSp>
        <p:nvGrpSpPr>
          <p:cNvPr id="22" name="组合 21"/>
          <p:cNvGrpSpPr/>
          <p:nvPr/>
        </p:nvGrpSpPr>
        <p:grpSpPr>
          <a:xfrm>
            <a:off x="0" y="5811722"/>
            <a:ext cx="9144000" cy="874250"/>
            <a:chOff x="-13448" y="3662361"/>
            <a:chExt cx="9157448" cy="874250"/>
          </a:xfrm>
        </p:grpSpPr>
        <p:sp>
          <p:nvSpPr>
            <p:cNvPr id="31" name="任意多边形 30"/>
            <p:cNvSpPr/>
            <p:nvPr/>
          </p:nvSpPr>
          <p:spPr>
            <a:xfrm>
              <a:off x="-13447" y="3662361"/>
              <a:ext cx="9157447" cy="744225"/>
            </a:xfrm>
            <a:custGeom>
              <a:avLst/>
              <a:gdLst>
                <a:gd name="connsiteX0" fmla="*/ 0 w 9130553"/>
                <a:gd name="connsiteY0" fmla="*/ 336367 h 771245"/>
                <a:gd name="connsiteX1" fmla="*/ 1600200 w 9130553"/>
                <a:gd name="connsiteY1" fmla="*/ 191 h 771245"/>
                <a:gd name="connsiteX2" fmla="*/ 4020671 w 9130553"/>
                <a:gd name="connsiteY2" fmla="*/ 376709 h 771245"/>
                <a:gd name="connsiteX3" fmla="*/ 5472953 w 9130553"/>
                <a:gd name="connsiteY3" fmla="*/ 672544 h 771245"/>
                <a:gd name="connsiteX4" fmla="*/ 6494929 w 9130553"/>
                <a:gd name="connsiteY4" fmla="*/ 766673 h 771245"/>
                <a:gd name="connsiteX5" fmla="*/ 9130553 w 9130553"/>
                <a:gd name="connsiteY5" fmla="*/ 551520 h 771245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07014"/>
                <a:gd name="connsiteX1" fmla="*/ 1600200 w 9130553"/>
                <a:gd name="connsiteY1" fmla="*/ 191 h 807014"/>
                <a:gd name="connsiteX2" fmla="*/ 4020671 w 9130553"/>
                <a:gd name="connsiteY2" fmla="*/ 376709 h 807014"/>
                <a:gd name="connsiteX3" fmla="*/ 6494929 w 9130553"/>
                <a:gd name="connsiteY3" fmla="*/ 807014 h 807014"/>
                <a:gd name="connsiteX4" fmla="*/ 9130553 w 9130553"/>
                <a:gd name="connsiteY4" fmla="*/ 551520 h 807014"/>
                <a:gd name="connsiteX0" fmla="*/ 0 w 9130553"/>
                <a:gd name="connsiteY0" fmla="*/ 336367 h 739779"/>
                <a:gd name="connsiteX1" fmla="*/ 1600200 w 9130553"/>
                <a:gd name="connsiteY1" fmla="*/ 191 h 739779"/>
                <a:gd name="connsiteX2" fmla="*/ 4020671 w 9130553"/>
                <a:gd name="connsiteY2" fmla="*/ 376709 h 739779"/>
                <a:gd name="connsiteX3" fmla="*/ 6252882 w 9130553"/>
                <a:gd name="connsiteY3" fmla="*/ 739779 h 739779"/>
                <a:gd name="connsiteX4" fmla="*/ 9130553 w 9130553"/>
                <a:gd name="connsiteY4" fmla="*/ 551520 h 739779"/>
                <a:gd name="connsiteX0" fmla="*/ 0 w 9130553"/>
                <a:gd name="connsiteY0" fmla="*/ 336367 h 744225"/>
                <a:gd name="connsiteX1" fmla="*/ 1600200 w 9130553"/>
                <a:gd name="connsiteY1" fmla="*/ 191 h 744225"/>
                <a:gd name="connsiteX2" fmla="*/ 4020671 w 9130553"/>
                <a:gd name="connsiteY2" fmla="*/ 376709 h 744225"/>
                <a:gd name="connsiteX3" fmla="*/ 6252882 w 9130553"/>
                <a:gd name="connsiteY3" fmla="*/ 739779 h 744225"/>
                <a:gd name="connsiteX4" fmla="*/ 9130553 w 9130553"/>
                <a:gd name="connsiteY4" fmla="*/ 551520 h 744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0553" h="744225">
                  <a:moveTo>
                    <a:pt x="0" y="336367"/>
                  </a:moveTo>
                  <a:cubicBezTo>
                    <a:pt x="465044" y="164917"/>
                    <a:pt x="930088" y="-6533"/>
                    <a:pt x="1600200" y="191"/>
                  </a:cubicBezTo>
                  <a:cubicBezTo>
                    <a:pt x="2270312" y="6915"/>
                    <a:pt x="3245224" y="253444"/>
                    <a:pt x="4020671" y="376709"/>
                  </a:cubicBezTo>
                  <a:cubicBezTo>
                    <a:pt x="4796118" y="499974"/>
                    <a:pt x="5212977" y="710644"/>
                    <a:pt x="6252882" y="739779"/>
                  </a:cubicBezTo>
                  <a:cubicBezTo>
                    <a:pt x="7292787" y="768914"/>
                    <a:pt x="8117541" y="649011"/>
                    <a:pt x="9130553" y="551520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-13448" y="3810260"/>
              <a:ext cx="9157447" cy="632221"/>
            </a:xfrm>
            <a:custGeom>
              <a:avLst/>
              <a:gdLst>
                <a:gd name="connsiteX0" fmla="*/ 0 w 9144000"/>
                <a:gd name="connsiteY0" fmla="*/ 430515 h 632221"/>
                <a:gd name="connsiteX1" fmla="*/ 2944906 w 9144000"/>
                <a:gd name="connsiteY1" fmla="*/ 210 h 632221"/>
                <a:gd name="connsiteX2" fmla="*/ 5795682 w 9144000"/>
                <a:gd name="connsiteY2" fmla="*/ 376727 h 632221"/>
                <a:gd name="connsiteX3" fmla="*/ 9144000 w 9144000"/>
                <a:gd name="connsiteY3" fmla="*/ 632221 h 632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00" h="632221">
                  <a:moveTo>
                    <a:pt x="0" y="430515"/>
                  </a:moveTo>
                  <a:cubicBezTo>
                    <a:pt x="989479" y="219845"/>
                    <a:pt x="1978959" y="9175"/>
                    <a:pt x="2944906" y="210"/>
                  </a:cubicBezTo>
                  <a:cubicBezTo>
                    <a:pt x="3910853" y="-8755"/>
                    <a:pt x="4762500" y="271392"/>
                    <a:pt x="5795682" y="376727"/>
                  </a:cubicBezTo>
                  <a:cubicBezTo>
                    <a:pt x="6828864" y="482062"/>
                    <a:pt x="7986432" y="557141"/>
                    <a:pt x="9144000" y="632221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-13447" y="4116434"/>
              <a:ext cx="9157447" cy="420177"/>
            </a:xfrm>
            <a:custGeom>
              <a:avLst/>
              <a:gdLst>
                <a:gd name="connsiteX0" fmla="*/ 0 w 9157447"/>
                <a:gd name="connsiteY0" fmla="*/ 420177 h 420177"/>
                <a:gd name="connsiteX1" fmla="*/ 5647765 w 9157447"/>
                <a:gd name="connsiteY1" fmla="*/ 3318 h 420177"/>
                <a:gd name="connsiteX2" fmla="*/ 9157447 w 9157447"/>
                <a:gd name="connsiteY2" fmla="*/ 258812 h 420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57447" h="420177">
                  <a:moveTo>
                    <a:pt x="0" y="420177"/>
                  </a:moveTo>
                  <a:cubicBezTo>
                    <a:pt x="2060762" y="225194"/>
                    <a:pt x="4121524" y="30212"/>
                    <a:pt x="5647765" y="3318"/>
                  </a:cubicBezTo>
                  <a:cubicBezTo>
                    <a:pt x="7174006" y="-23576"/>
                    <a:pt x="8165726" y="117618"/>
                    <a:pt x="9157447" y="258812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1539030" y="1368473"/>
            <a:ext cx="5550125" cy="18651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ea"/>
              </a:rPr>
              <a:t>标签</a:t>
            </a:r>
            <a:endParaRPr lang="en-US" altLang="zh-CN" sz="1600" dirty="0"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ea"/>
              </a:rPr>
              <a:t>特征</a:t>
            </a:r>
            <a:endParaRPr lang="en-US" altLang="zh-CN" sz="1600" dirty="0"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ea"/>
              </a:rPr>
              <a:t>样本</a:t>
            </a:r>
            <a:endParaRPr lang="en-US" altLang="zh-CN" sz="1600" dirty="0"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ea"/>
              </a:rPr>
              <a:t>模型</a:t>
            </a:r>
            <a:endParaRPr lang="en-US" altLang="zh-CN" sz="16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1600" dirty="0">
                <a:latin typeface="+mn-ea"/>
              </a:rPr>
              <a:t>     1.  </a:t>
            </a:r>
            <a:r>
              <a:rPr lang="zh-CN" altLang="en-US" sz="1600" dirty="0">
                <a:latin typeface="+mn-ea"/>
              </a:rPr>
              <a:t>回归</a:t>
            </a:r>
            <a:endParaRPr lang="en-US" altLang="zh-CN" sz="16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1600" dirty="0">
                <a:latin typeface="+mn-ea"/>
              </a:rPr>
              <a:t>     2. </a:t>
            </a:r>
            <a:r>
              <a:rPr lang="zh-CN" altLang="en-US" sz="1600" dirty="0">
                <a:latin typeface="+mn-ea"/>
              </a:rPr>
              <a:t>分类</a:t>
            </a:r>
            <a:endParaRPr lang="en-US" altLang="zh-CN" sz="1600" dirty="0"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39030" y="3669061"/>
            <a:ext cx="514596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监督式学习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</a:t>
            </a:r>
            <a:r>
              <a:rPr lang="zh-CN" altLang="en-US" dirty="0"/>
              <a:t>模型会给数据根据特征输出一个具体的标签。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 非监督式学习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</a:t>
            </a:r>
            <a:r>
              <a:rPr lang="zh-CN" altLang="en-US" dirty="0"/>
              <a:t>模型不会有具体标签输出</a:t>
            </a:r>
          </a:p>
        </p:txBody>
      </p:sp>
    </p:spTree>
    <p:extLst>
      <p:ext uri="{BB962C8B-B14F-4D97-AF65-F5344CB8AC3E}">
        <p14:creationId xmlns:p14="http://schemas.microsoft.com/office/powerpoint/2010/main" val="14628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209662" y="454182"/>
            <a:ext cx="4918000" cy="460218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回归模型</a:t>
            </a:r>
            <a:endParaRPr lang="zh-CN" altLang="en-US" dirty="0"/>
          </a:p>
        </p:txBody>
      </p:sp>
      <p:grpSp>
        <p:nvGrpSpPr>
          <p:cNvPr id="22" name="组合 21"/>
          <p:cNvGrpSpPr/>
          <p:nvPr/>
        </p:nvGrpSpPr>
        <p:grpSpPr>
          <a:xfrm>
            <a:off x="0" y="5811722"/>
            <a:ext cx="9144000" cy="874250"/>
            <a:chOff x="-13448" y="3662361"/>
            <a:chExt cx="9157448" cy="874250"/>
          </a:xfrm>
        </p:grpSpPr>
        <p:sp>
          <p:nvSpPr>
            <p:cNvPr id="31" name="任意多边形 30"/>
            <p:cNvSpPr/>
            <p:nvPr/>
          </p:nvSpPr>
          <p:spPr>
            <a:xfrm>
              <a:off x="-13447" y="3662361"/>
              <a:ext cx="9157447" cy="744225"/>
            </a:xfrm>
            <a:custGeom>
              <a:avLst/>
              <a:gdLst>
                <a:gd name="connsiteX0" fmla="*/ 0 w 9130553"/>
                <a:gd name="connsiteY0" fmla="*/ 336367 h 771245"/>
                <a:gd name="connsiteX1" fmla="*/ 1600200 w 9130553"/>
                <a:gd name="connsiteY1" fmla="*/ 191 h 771245"/>
                <a:gd name="connsiteX2" fmla="*/ 4020671 w 9130553"/>
                <a:gd name="connsiteY2" fmla="*/ 376709 h 771245"/>
                <a:gd name="connsiteX3" fmla="*/ 5472953 w 9130553"/>
                <a:gd name="connsiteY3" fmla="*/ 672544 h 771245"/>
                <a:gd name="connsiteX4" fmla="*/ 6494929 w 9130553"/>
                <a:gd name="connsiteY4" fmla="*/ 766673 h 771245"/>
                <a:gd name="connsiteX5" fmla="*/ 9130553 w 9130553"/>
                <a:gd name="connsiteY5" fmla="*/ 551520 h 771245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07014"/>
                <a:gd name="connsiteX1" fmla="*/ 1600200 w 9130553"/>
                <a:gd name="connsiteY1" fmla="*/ 191 h 807014"/>
                <a:gd name="connsiteX2" fmla="*/ 4020671 w 9130553"/>
                <a:gd name="connsiteY2" fmla="*/ 376709 h 807014"/>
                <a:gd name="connsiteX3" fmla="*/ 6494929 w 9130553"/>
                <a:gd name="connsiteY3" fmla="*/ 807014 h 807014"/>
                <a:gd name="connsiteX4" fmla="*/ 9130553 w 9130553"/>
                <a:gd name="connsiteY4" fmla="*/ 551520 h 807014"/>
                <a:gd name="connsiteX0" fmla="*/ 0 w 9130553"/>
                <a:gd name="connsiteY0" fmla="*/ 336367 h 739779"/>
                <a:gd name="connsiteX1" fmla="*/ 1600200 w 9130553"/>
                <a:gd name="connsiteY1" fmla="*/ 191 h 739779"/>
                <a:gd name="connsiteX2" fmla="*/ 4020671 w 9130553"/>
                <a:gd name="connsiteY2" fmla="*/ 376709 h 739779"/>
                <a:gd name="connsiteX3" fmla="*/ 6252882 w 9130553"/>
                <a:gd name="connsiteY3" fmla="*/ 739779 h 739779"/>
                <a:gd name="connsiteX4" fmla="*/ 9130553 w 9130553"/>
                <a:gd name="connsiteY4" fmla="*/ 551520 h 739779"/>
                <a:gd name="connsiteX0" fmla="*/ 0 w 9130553"/>
                <a:gd name="connsiteY0" fmla="*/ 336367 h 744225"/>
                <a:gd name="connsiteX1" fmla="*/ 1600200 w 9130553"/>
                <a:gd name="connsiteY1" fmla="*/ 191 h 744225"/>
                <a:gd name="connsiteX2" fmla="*/ 4020671 w 9130553"/>
                <a:gd name="connsiteY2" fmla="*/ 376709 h 744225"/>
                <a:gd name="connsiteX3" fmla="*/ 6252882 w 9130553"/>
                <a:gd name="connsiteY3" fmla="*/ 739779 h 744225"/>
                <a:gd name="connsiteX4" fmla="*/ 9130553 w 9130553"/>
                <a:gd name="connsiteY4" fmla="*/ 551520 h 744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0553" h="744225">
                  <a:moveTo>
                    <a:pt x="0" y="336367"/>
                  </a:moveTo>
                  <a:cubicBezTo>
                    <a:pt x="465044" y="164917"/>
                    <a:pt x="930088" y="-6533"/>
                    <a:pt x="1600200" y="191"/>
                  </a:cubicBezTo>
                  <a:cubicBezTo>
                    <a:pt x="2270312" y="6915"/>
                    <a:pt x="3245224" y="253444"/>
                    <a:pt x="4020671" y="376709"/>
                  </a:cubicBezTo>
                  <a:cubicBezTo>
                    <a:pt x="4796118" y="499974"/>
                    <a:pt x="5212977" y="710644"/>
                    <a:pt x="6252882" y="739779"/>
                  </a:cubicBezTo>
                  <a:cubicBezTo>
                    <a:pt x="7292787" y="768914"/>
                    <a:pt x="8117541" y="649011"/>
                    <a:pt x="9130553" y="551520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-13448" y="3810260"/>
              <a:ext cx="9157447" cy="632221"/>
            </a:xfrm>
            <a:custGeom>
              <a:avLst/>
              <a:gdLst>
                <a:gd name="connsiteX0" fmla="*/ 0 w 9144000"/>
                <a:gd name="connsiteY0" fmla="*/ 430515 h 632221"/>
                <a:gd name="connsiteX1" fmla="*/ 2944906 w 9144000"/>
                <a:gd name="connsiteY1" fmla="*/ 210 h 632221"/>
                <a:gd name="connsiteX2" fmla="*/ 5795682 w 9144000"/>
                <a:gd name="connsiteY2" fmla="*/ 376727 h 632221"/>
                <a:gd name="connsiteX3" fmla="*/ 9144000 w 9144000"/>
                <a:gd name="connsiteY3" fmla="*/ 632221 h 632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00" h="632221">
                  <a:moveTo>
                    <a:pt x="0" y="430515"/>
                  </a:moveTo>
                  <a:cubicBezTo>
                    <a:pt x="989479" y="219845"/>
                    <a:pt x="1978959" y="9175"/>
                    <a:pt x="2944906" y="210"/>
                  </a:cubicBezTo>
                  <a:cubicBezTo>
                    <a:pt x="3910853" y="-8755"/>
                    <a:pt x="4762500" y="271392"/>
                    <a:pt x="5795682" y="376727"/>
                  </a:cubicBezTo>
                  <a:cubicBezTo>
                    <a:pt x="6828864" y="482062"/>
                    <a:pt x="7986432" y="557141"/>
                    <a:pt x="9144000" y="632221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-13447" y="4116434"/>
              <a:ext cx="9157447" cy="420177"/>
            </a:xfrm>
            <a:custGeom>
              <a:avLst/>
              <a:gdLst>
                <a:gd name="connsiteX0" fmla="*/ 0 w 9157447"/>
                <a:gd name="connsiteY0" fmla="*/ 420177 h 420177"/>
                <a:gd name="connsiteX1" fmla="*/ 5647765 w 9157447"/>
                <a:gd name="connsiteY1" fmla="*/ 3318 h 420177"/>
                <a:gd name="connsiteX2" fmla="*/ 9157447 w 9157447"/>
                <a:gd name="connsiteY2" fmla="*/ 258812 h 420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57447" h="420177">
                  <a:moveTo>
                    <a:pt x="0" y="420177"/>
                  </a:moveTo>
                  <a:cubicBezTo>
                    <a:pt x="2060762" y="225194"/>
                    <a:pt x="4121524" y="30212"/>
                    <a:pt x="5647765" y="3318"/>
                  </a:cubicBezTo>
                  <a:cubicBezTo>
                    <a:pt x="7174006" y="-23576"/>
                    <a:pt x="8165726" y="117618"/>
                    <a:pt x="9157447" y="258812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13692" y="1922585"/>
            <a:ext cx="139653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accent1"/>
                </a:solidFill>
              </a:rPr>
              <a:t>模型定义</a:t>
            </a:r>
            <a:endParaRPr lang="en-US" altLang="zh-CN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accent1"/>
                </a:solidFill>
              </a:rPr>
              <a:t>降低损失</a:t>
            </a:r>
            <a:endParaRPr lang="en-US" altLang="zh-CN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accent1"/>
                </a:solidFill>
              </a:rPr>
              <a:t>泛化</a:t>
            </a:r>
            <a:endParaRPr lang="en-US" altLang="zh-CN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accent1"/>
                </a:solidFill>
              </a:rPr>
              <a:t>正则化</a:t>
            </a:r>
            <a:endParaRPr lang="en-US" altLang="zh-CN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82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209662" y="454182"/>
            <a:ext cx="4918000" cy="460218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模型定义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793" y="1368475"/>
            <a:ext cx="3627475" cy="27220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291" y="1368475"/>
            <a:ext cx="3662084" cy="27480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275" y="4354086"/>
            <a:ext cx="1242168" cy="3505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28" y="4630894"/>
            <a:ext cx="5166808" cy="12726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088" y="5545375"/>
            <a:ext cx="2560542" cy="35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5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209662" y="454182"/>
            <a:ext cx="4918000" cy="460218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降低损失</a:t>
            </a:r>
            <a:r>
              <a:rPr lang="en-US" altLang="zh-CN" sz="1600" dirty="0" smtClean="0"/>
              <a:t>--</a:t>
            </a:r>
            <a:r>
              <a:rPr lang="zh-CN" altLang="en-US" sz="1600" dirty="0" smtClean="0"/>
              <a:t>目标</a:t>
            </a:r>
            <a:endParaRPr lang="zh-CN" altLang="en-US" sz="1600" dirty="0"/>
          </a:p>
        </p:txBody>
      </p:sp>
      <p:grpSp>
        <p:nvGrpSpPr>
          <p:cNvPr id="22" name="组合 21"/>
          <p:cNvGrpSpPr/>
          <p:nvPr/>
        </p:nvGrpSpPr>
        <p:grpSpPr>
          <a:xfrm>
            <a:off x="0" y="5811722"/>
            <a:ext cx="9144000" cy="874250"/>
            <a:chOff x="-13448" y="3662361"/>
            <a:chExt cx="9157448" cy="874250"/>
          </a:xfrm>
        </p:grpSpPr>
        <p:sp>
          <p:nvSpPr>
            <p:cNvPr id="31" name="任意多边形 30"/>
            <p:cNvSpPr/>
            <p:nvPr/>
          </p:nvSpPr>
          <p:spPr>
            <a:xfrm>
              <a:off x="-13447" y="3662361"/>
              <a:ext cx="9157447" cy="744225"/>
            </a:xfrm>
            <a:custGeom>
              <a:avLst/>
              <a:gdLst>
                <a:gd name="connsiteX0" fmla="*/ 0 w 9130553"/>
                <a:gd name="connsiteY0" fmla="*/ 336367 h 771245"/>
                <a:gd name="connsiteX1" fmla="*/ 1600200 w 9130553"/>
                <a:gd name="connsiteY1" fmla="*/ 191 h 771245"/>
                <a:gd name="connsiteX2" fmla="*/ 4020671 w 9130553"/>
                <a:gd name="connsiteY2" fmla="*/ 376709 h 771245"/>
                <a:gd name="connsiteX3" fmla="*/ 5472953 w 9130553"/>
                <a:gd name="connsiteY3" fmla="*/ 672544 h 771245"/>
                <a:gd name="connsiteX4" fmla="*/ 6494929 w 9130553"/>
                <a:gd name="connsiteY4" fmla="*/ 766673 h 771245"/>
                <a:gd name="connsiteX5" fmla="*/ 9130553 w 9130553"/>
                <a:gd name="connsiteY5" fmla="*/ 551520 h 771245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07014"/>
                <a:gd name="connsiteX1" fmla="*/ 1600200 w 9130553"/>
                <a:gd name="connsiteY1" fmla="*/ 191 h 807014"/>
                <a:gd name="connsiteX2" fmla="*/ 4020671 w 9130553"/>
                <a:gd name="connsiteY2" fmla="*/ 376709 h 807014"/>
                <a:gd name="connsiteX3" fmla="*/ 6494929 w 9130553"/>
                <a:gd name="connsiteY3" fmla="*/ 807014 h 807014"/>
                <a:gd name="connsiteX4" fmla="*/ 9130553 w 9130553"/>
                <a:gd name="connsiteY4" fmla="*/ 551520 h 807014"/>
                <a:gd name="connsiteX0" fmla="*/ 0 w 9130553"/>
                <a:gd name="connsiteY0" fmla="*/ 336367 h 739779"/>
                <a:gd name="connsiteX1" fmla="*/ 1600200 w 9130553"/>
                <a:gd name="connsiteY1" fmla="*/ 191 h 739779"/>
                <a:gd name="connsiteX2" fmla="*/ 4020671 w 9130553"/>
                <a:gd name="connsiteY2" fmla="*/ 376709 h 739779"/>
                <a:gd name="connsiteX3" fmla="*/ 6252882 w 9130553"/>
                <a:gd name="connsiteY3" fmla="*/ 739779 h 739779"/>
                <a:gd name="connsiteX4" fmla="*/ 9130553 w 9130553"/>
                <a:gd name="connsiteY4" fmla="*/ 551520 h 739779"/>
                <a:gd name="connsiteX0" fmla="*/ 0 w 9130553"/>
                <a:gd name="connsiteY0" fmla="*/ 336367 h 744225"/>
                <a:gd name="connsiteX1" fmla="*/ 1600200 w 9130553"/>
                <a:gd name="connsiteY1" fmla="*/ 191 h 744225"/>
                <a:gd name="connsiteX2" fmla="*/ 4020671 w 9130553"/>
                <a:gd name="connsiteY2" fmla="*/ 376709 h 744225"/>
                <a:gd name="connsiteX3" fmla="*/ 6252882 w 9130553"/>
                <a:gd name="connsiteY3" fmla="*/ 739779 h 744225"/>
                <a:gd name="connsiteX4" fmla="*/ 9130553 w 9130553"/>
                <a:gd name="connsiteY4" fmla="*/ 551520 h 744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0553" h="744225">
                  <a:moveTo>
                    <a:pt x="0" y="336367"/>
                  </a:moveTo>
                  <a:cubicBezTo>
                    <a:pt x="465044" y="164917"/>
                    <a:pt x="930088" y="-6533"/>
                    <a:pt x="1600200" y="191"/>
                  </a:cubicBezTo>
                  <a:cubicBezTo>
                    <a:pt x="2270312" y="6915"/>
                    <a:pt x="3245224" y="253444"/>
                    <a:pt x="4020671" y="376709"/>
                  </a:cubicBezTo>
                  <a:cubicBezTo>
                    <a:pt x="4796118" y="499974"/>
                    <a:pt x="5212977" y="710644"/>
                    <a:pt x="6252882" y="739779"/>
                  </a:cubicBezTo>
                  <a:cubicBezTo>
                    <a:pt x="7292787" y="768914"/>
                    <a:pt x="8117541" y="649011"/>
                    <a:pt x="9130553" y="551520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-13448" y="3810260"/>
              <a:ext cx="9157447" cy="632221"/>
            </a:xfrm>
            <a:custGeom>
              <a:avLst/>
              <a:gdLst>
                <a:gd name="connsiteX0" fmla="*/ 0 w 9144000"/>
                <a:gd name="connsiteY0" fmla="*/ 430515 h 632221"/>
                <a:gd name="connsiteX1" fmla="*/ 2944906 w 9144000"/>
                <a:gd name="connsiteY1" fmla="*/ 210 h 632221"/>
                <a:gd name="connsiteX2" fmla="*/ 5795682 w 9144000"/>
                <a:gd name="connsiteY2" fmla="*/ 376727 h 632221"/>
                <a:gd name="connsiteX3" fmla="*/ 9144000 w 9144000"/>
                <a:gd name="connsiteY3" fmla="*/ 632221 h 632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00" h="632221">
                  <a:moveTo>
                    <a:pt x="0" y="430515"/>
                  </a:moveTo>
                  <a:cubicBezTo>
                    <a:pt x="989479" y="219845"/>
                    <a:pt x="1978959" y="9175"/>
                    <a:pt x="2944906" y="210"/>
                  </a:cubicBezTo>
                  <a:cubicBezTo>
                    <a:pt x="3910853" y="-8755"/>
                    <a:pt x="4762500" y="271392"/>
                    <a:pt x="5795682" y="376727"/>
                  </a:cubicBezTo>
                  <a:cubicBezTo>
                    <a:pt x="6828864" y="482062"/>
                    <a:pt x="7986432" y="557141"/>
                    <a:pt x="9144000" y="632221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-13447" y="4116434"/>
              <a:ext cx="9157447" cy="420177"/>
            </a:xfrm>
            <a:custGeom>
              <a:avLst/>
              <a:gdLst>
                <a:gd name="connsiteX0" fmla="*/ 0 w 9157447"/>
                <a:gd name="connsiteY0" fmla="*/ 420177 h 420177"/>
                <a:gd name="connsiteX1" fmla="*/ 5647765 w 9157447"/>
                <a:gd name="connsiteY1" fmla="*/ 3318 h 420177"/>
                <a:gd name="connsiteX2" fmla="*/ 9157447 w 9157447"/>
                <a:gd name="connsiteY2" fmla="*/ 258812 h 420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57447" h="420177">
                  <a:moveTo>
                    <a:pt x="0" y="420177"/>
                  </a:moveTo>
                  <a:cubicBezTo>
                    <a:pt x="2060762" y="225194"/>
                    <a:pt x="4121524" y="30212"/>
                    <a:pt x="5647765" y="3318"/>
                  </a:cubicBezTo>
                  <a:cubicBezTo>
                    <a:pt x="7174006" y="-23576"/>
                    <a:pt x="8165726" y="117618"/>
                    <a:pt x="9157447" y="258812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766508" y="1860712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平方损失</a:t>
            </a:r>
            <a:r>
              <a:rPr lang="zh-CN" altLang="en-US" b="1" dirty="0"/>
              <a:t>（又称为 </a:t>
            </a:r>
            <a:r>
              <a:rPr lang="en-US" altLang="zh-CN" b="1" dirty="0"/>
              <a:t>L</a:t>
            </a:r>
            <a:r>
              <a:rPr lang="en-US" altLang="zh-CN" b="1" baseline="-25000" dirty="0"/>
              <a:t>2</a:t>
            </a:r>
            <a:r>
              <a:rPr lang="zh-CN" altLang="en-US" b="1" dirty="0"/>
              <a:t> </a:t>
            </a:r>
            <a:r>
              <a:rPr lang="zh-CN" altLang="en-US" b="1" dirty="0" smtClean="0"/>
              <a:t>损失）</a:t>
            </a:r>
            <a:endParaRPr lang="zh-CN" altLang="en-US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16" y="2448016"/>
            <a:ext cx="3840813" cy="28577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9970" y="2326123"/>
            <a:ext cx="4381500" cy="11620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9970" y="3582303"/>
            <a:ext cx="4491741" cy="1443774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72424" y="15528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损失函数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8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209662" y="454182"/>
            <a:ext cx="4918000" cy="460218"/>
          </a:xfrm>
        </p:spPr>
        <p:txBody>
          <a:bodyPr>
            <a:normAutofit/>
          </a:bodyPr>
          <a:lstStyle/>
          <a:p>
            <a:r>
              <a:rPr lang="zh-CN" altLang="en-US" dirty="0"/>
              <a:t>降低</a:t>
            </a:r>
            <a:r>
              <a:rPr lang="zh-CN" altLang="en-US" dirty="0" smtClean="0"/>
              <a:t>损失</a:t>
            </a:r>
            <a:r>
              <a:rPr lang="en-US" altLang="zh-CN" sz="1600" dirty="0" smtClean="0"/>
              <a:t>--</a:t>
            </a:r>
            <a:r>
              <a:rPr lang="zh-CN" altLang="en-US" sz="1600" dirty="0" smtClean="0"/>
              <a:t>迭代</a:t>
            </a:r>
            <a:endParaRPr lang="zh-CN" altLang="en-US" sz="1600" dirty="0"/>
          </a:p>
        </p:txBody>
      </p:sp>
      <p:grpSp>
        <p:nvGrpSpPr>
          <p:cNvPr id="22" name="组合 21"/>
          <p:cNvGrpSpPr/>
          <p:nvPr/>
        </p:nvGrpSpPr>
        <p:grpSpPr>
          <a:xfrm>
            <a:off x="0" y="5811722"/>
            <a:ext cx="9144000" cy="874250"/>
            <a:chOff x="-13448" y="3662361"/>
            <a:chExt cx="9157448" cy="874250"/>
          </a:xfrm>
        </p:grpSpPr>
        <p:sp>
          <p:nvSpPr>
            <p:cNvPr id="31" name="任意多边形 30"/>
            <p:cNvSpPr/>
            <p:nvPr/>
          </p:nvSpPr>
          <p:spPr>
            <a:xfrm>
              <a:off x="-13447" y="3662361"/>
              <a:ext cx="9157447" cy="744225"/>
            </a:xfrm>
            <a:custGeom>
              <a:avLst/>
              <a:gdLst>
                <a:gd name="connsiteX0" fmla="*/ 0 w 9130553"/>
                <a:gd name="connsiteY0" fmla="*/ 336367 h 771245"/>
                <a:gd name="connsiteX1" fmla="*/ 1600200 w 9130553"/>
                <a:gd name="connsiteY1" fmla="*/ 191 h 771245"/>
                <a:gd name="connsiteX2" fmla="*/ 4020671 w 9130553"/>
                <a:gd name="connsiteY2" fmla="*/ 376709 h 771245"/>
                <a:gd name="connsiteX3" fmla="*/ 5472953 w 9130553"/>
                <a:gd name="connsiteY3" fmla="*/ 672544 h 771245"/>
                <a:gd name="connsiteX4" fmla="*/ 6494929 w 9130553"/>
                <a:gd name="connsiteY4" fmla="*/ 766673 h 771245"/>
                <a:gd name="connsiteX5" fmla="*/ 9130553 w 9130553"/>
                <a:gd name="connsiteY5" fmla="*/ 551520 h 771245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07014"/>
                <a:gd name="connsiteX1" fmla="*/ 1600200 w 9130553"/>
                <a:gd name="connsiteY1" fmla="*/ 191 h 807014"/>
                <a:gd name="connsiteX2" fmla="*/ 4020671 w 9130553"/>
                <a:gd name="connsiteY2" fmla="*/ 376709 h 807014"/>
                <a:gd name="connsiteX3" fmla="*/ 6494929 w 9130553"/>
                <a:gd name="connsiteY3" fmla="*/ 807014 h 807014"/>
                <a:gd name="connsiteX4" fmla="*/ 9130553 w 9130553"/>
                <a:gd name="connsiteY4" fmla="*/ 551520 h 807014"/>
                <a:gd name="connsiteX0" fmla="*/ 0 w 9130553"/>
                <a:gd name="connsiteY0" fmla="*/ 336367 h 739779"/>
                <a:gd name="connsiteX1" fmla="*/ 1600200 w 9130553"/>
                <a:gd name="connsiteY1" fmla="*/ 191 h 739779"/>
                <a:gd name="connsiteX2" fmla="*/ 4020671 w 9130553"/>
                <a:gd name="connsiteY2" fmla="*/ 376709 h 739779"/>
                <a:gd name="connsiteX3" fmla="*/ 6252882 w 9130553"/>
                <a:gd name="connsiteY3" fmla="*/ 739779 h 739779"/>
                <a:gd name="connsiteX4" fmla="*/ 9130553 w 9130553"/>
                <a:gd name="connsiteY4" fmla="*/ 551520 h 739779"/>
                <a:gd name="connsiteX0" fmla="*/ 0 w 9130553"/>
                <a:gd name="connsiteY0" fmla="*/ 336367 h 744225"/>
                <a:gd name="connsiteX1" fmla="*/ 1600200 w 9130553"/>
                <a:gd name="connsiteY1" fmla="*/ 191 h 744225"/>
                <a:gd name="connsiteX2" fmla="*/ 4020671 w 9130553"/>
                <a:gd name="connsiteY2" fmla="*/ 376709 h 744225"/>
                <a:gd name="connsiteX3" fmla="*/ 6252882 w 9130553"/>
                <a:gd name="connsiteY3" fmla="*/ 739779 h 744225"/>
                <a:gd name="connsiteX4" fmla="*/ 9130553 w 9130553"/>
                <a:gd name="connsiteY4" fmla="*/ 551520 h 744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0553" h="744225">
                  <a:moveTo>
                    <a:pt x="0" y="336367"/>
                  </a:moveTo>
                  <a:cubicBezTo>
                    <a:pt x="465044" y="164917"/>
                    <a:pt x="930088" y="-6533"/>
                    <a:pt x="1600200" y="191"/>
                  </a:cubicBezTo>
                  <a:cubicBezTo>
                    <a:pt x="2270312" y="6915"/>
                    <a:pt x="3245224" y="253444"/>
                    <a:pt x="4020671" y="376709"/>
                  </a:cubicBezTo>
                  <a:cubicBezTo>
                    <a:pt x="4796118" y="499974"/>
                    <a:pt x="5212977" y="710644"/>
                    <a:pt x="6252882" y="739779"/>
                  </a:cubicBezTo>
                  <a:cubicBezTo>
                    <a:pt x="7292787" y="768914"/>
                    <a:pt x="8117541" y="649011"/>
                    <a:pt x="9130553" y="551520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-13448" y="3810260"/>
              <a:ext cx="9157447" cy="632221"/>
            </a:xfrm>
            <a:custGeom>
              <a:avLst/>
              <a:gdLst>
                <a:gd name="connsiteX0" fmla="*/ 0 w 9144000"/>
                <a:gd name="connsiteY0" fmla="*/ 430515 h 632221"/>
                <a:gd name="connsiteX1" fmla="*/ 2944906 w 9144000"/>
                <a:gd name="connsiteY1" fmla="*/ 210 h 632221"/>
                <a:gd name="connsiteX2" fmla="*/ 5795682 w 9144000"/>
                <a:gd name="connsiteY2" fmla="*/ 376727 h 632221"/>
                <a:gd name="connsiteX3" fmla="*/ 9144000 w 9144000"/>
                <a:gd name="connsiteY3" fmla="*/ 632221 h 632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00" h="632221">
                  <a:moveTo>
                    <a:pt x="0" y="430515"/>
                  </a:moveTo>
                  <a:cubicBezTo>
                    <a:pt x="989479" y="219845"/>
                    <a:pt x="1978959" y="9175"/>
                    <a:pt x="2944906" y="210"/>
                  </a:cubicBezTo>
                  <a:cubicBezTo>
                    <a:pt x="3910853" y="-8755"/>
                    <a:pt x="4762500" y="271392"/>
                    <a:pt x="5795682" y="376727"/>
                  </a:cubicBezTo>
                  <a:cubicBezTo>
                    <a:pt x="6828864" y="482062"/>
                    <a:pt x="7986432" y="557141"/>
                    <a:pt x="9144000" y="632221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-13447" y="4116434"/>
              <a:ext cx="9157447" cy="420177"/>
            </a:xfrm>
            <a:custGeom>
              <a:avLst/>
              <a:gdLst>
                <a:gd name="connsiteX0" fmla="*/ 0 w 9157447"/>
                <a:gd name="connsiteY0" fmla="*/ 420177 h 420177"/>
                <a:gd name="connsiteX1" fmla="*/ 5647765 w 9157447"/>
                <a:gd name="connsiteY1" fmla="*/ 3318 h 420177"/>
                <a:gd name="connsiteX2" fmla="*/ 9157447 w 9157447"/>
                <a:gd name="connsiteY2" fmla="*/ 258812 h 420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57447" h="420177">
                  <a:moveTo>
                    <a:pt x="0" y="420177"/>
                  </a:moveTo>
                  <a:cubicBezTo>
                    <a:pt x="2060762" y="225194"/>
                    <a:pt x="4121524" y="30212"/>
                    <a:pt x="5647765" y="3318"/>
                  </a:cubicBezTo>
                  <a:cubicBezTo>
                    <a:pt x="7174006" y="-23576"/>
                    <a:pt x="8165726" y="117618"/>
                    <a:pt x="9157447" y="258812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07" y="2537320"/>
            <a:ext cx="6423899" cy="2641781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303906" y="1536399"/>
            <a:ext cx="203132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/>
              <a:t>损失计算迭代过程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zh-CN" altLang="en-US" sz="1200" dirty="0" smtClean="0"/>
              <a:t>优化特征的权重过程</a:t>
            </a:r>
            <a:endParaRPr lang="en-US" altLang="zh-CN" sz="1200" dirty="0" smtClean="0"/>
          </a:p>
        </p:txBody>
      </p:sp>
    </p:spTree>
    <p:extLst>
      <p:ext uri="{BB962C8B-B14F-4D97-AF65-F5344CB8AC3E}">
        <p14:creationId xmlns:p14="http://schemas.microsoft.com/office/powerpoint/2010/main" val="32263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209662" y="454182"/>
            <a:ext cx="4918000" cy="460218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泛化</a:t>
            </a:r>
            <a:endParaRPr lang="zh-CN" altLang="en-US" dirty="0"/>
          </a:p>
        </p:txBody>
      </p:sp>
      <p:grpSp>
        <p:nvGrpSpPr>
          <p:cNvPr id="22" name="组合 21"/>
          <p:cNvGrpSpPr/>
          <p:nvPr/>
        </p:nvGrpSpPr>
        <p:grpSpPr>
          <a:xfrm>
            <a:off x="0" y="5811722"/>
            <a:ext cx="9144000" cy="874250"/>
            <a:chOff x="-13448" y="3662361"/>
            <a:chExt cx="9157448" cy="874250"/>
          </a:xfrm>
        </p:grpSpPr>
        <p:sp>
          <p:nvSpPr>
            <p:cNvPr id="31" name="任意多边形 30"/>
            <p:cNvSpPr/>
            <p:nvPr/>
          </p:nvSpPr>
          <p:spPr>
            <a:xfrm>
              <a:off x="-13447" y="3662361"/>
              <a:ext cx="9157447" cy="744225"/>
            </a:xfrm>
            <a:custGeom>
              <a:avLst/>
              <a:gdLst>
                <a:gd name="connsiteX0" fmla="*/ 0 w 9130553"/>
                <a:gd name="connsiteY0" fmla="*/ 336367 h 771245"/>
                <a:gd name="connsiteX1" fmla="*/ 1600200 w 9130553"/>
                <a:gd name="connsiteY1" fmla="*/ 191 h 771245"/>
                <a:gd name="connsiteX2" fmla="*/ 4020671 w 9130553"/>
                <a:gd name="connsiteY2" fmla="*/ 376709 h 771245"/>
                <a:gd name="connsiteX3" fmla="*/ 5472953 w 9130553"/>
                <a:gd name="connsiteY3" fmla="*/ 672544 h 771245"/>
                <a:gd name="connsiteX4" fmla="*/ 6494929 w 9130553"/>
                <a:gd name="connsiteY4" fmla="*/ 766673 h 771245"/>
                <a:gd name="connsiteX5" fmla="*/ 9130553 w 9130553"/>
                <a:gd name="connsiteY5" fmla="*/ 551520 h 771245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10090"/>
                <a:gd name="connsiteX1" fmla="*/ 1600200 w 9130553"/>
                <a:gd name="connsiteY1" fmla="*/ 191 h 810090"/>
                <a:gd name="connsiteX2" fmla="*/ 4020671 w 9130553"/>
                <a:gd name="connsiteY2" fmla="*/ 376709 h 810090"/>
                <a:gd name="connsiteX3" fmla="*/ 5472953 w 9130553"/>
                <a:gd name="connsiteY3" fmla="*/ 672544 h 810090"/>
                <a:gd name="connsiteX4" fmla="*/ 6494929 w 9130553"/>
                <a:gd name="connsiteY4" fmla="*/ 807014 h 810090"/>
                <a:gd name="connsiteX5" fmla="*/ 9130553 w 9130553"/>
                <a:gd name="connsiteY5" fmla="*/ 551520 h 810090"/>
                <a:gd name="connsiteX0" fmla="*/ 0 w 9130553"/>
                <a:gd name="connsiteY0" fmla="*/ 336367 h 807014"/>
                <a:gd name="connsiteX1" fmla="*/ 1600200 w 9130553"/>
                <a:gd name="connsiteY1" fmla="*/ 191 h 807014"/>
                <a:gd name="connsiteX2" fmla="*/ 4020671 w 9130553"/>
                <a:gd name="connsiteY2" fmla="*/ 376709 h 807014"/>
                <a:gd name="connsiteX3" fmla="*/ 6494929 w 9130553"/>
                <a:gd name="connsiteY3" fmla="*/ 807014 h 807014"/>
                <a:gd name="connsiteX4" fmla="*/ 9130553 w 9130553"/>
                <a:gd name="connsiteY4" fmla="*/ 551520 h 807014"/>
                <a:gd name="connsiteX0" fmla="*/ 0 w 9130553"/>
                <a:gd name="connsiteY0" fmla="*/ 336367 h 739779"/>
                <a:gd name="connsiteX1" fmla="*/ 1600200 w 9130553"/>
                <a:gd name="connsiteY1" fmla="*/ 191 h 739779"/>
                <a:gd name="connsiteX2" fmla="*/ 4020671 w 9130553"/>
                <a:gd name="connsiteY2" fmla="*/ 376709 h 739779"/>
                <a:gd name="connsiteX3" fmla="*/ 6252882 w 9130553"/>
                <a:gd name="connsiteY3" fmla="*/ 739779 h 739779"/>
                <a:gd name="connsiteX4" fmla="*/ 9130553 w 9130553"/>
                <a:gd name="connsiteY4" fmla="*/ 551520 h 739779"/>
                <a:gd name="connsiteX0" fmla="*/ 0 w 9130553"/>
                <a:gd name="connsiteY0" fmla="*/ 336367 h 744225"/>
                <a:gd name="connsiteX1" fmla="*/ 1600200 w 9130553"/>
                <a:gd name="connsiteY1" fmla="*/ 191 h 744225"/>
                <a:gd name="connsiteX2" fmla="*/ 4020671 w 9130553"/>
                <a:gd name="connsiteY2" fmla="*/ 376709 h 744225"/>
                <a:gd name="connsiteX3" fmla="*/ 6252882 w 9130553"/>
                <a:gd name="connsiteY3" fmla="*/ 739779 h 744225"/>
                <a:gd name="connsiteX4" fmla="*/ 9130553 w 9130553"/>
                <a:gd name="connsiteY4" fmla="*/ 551520 h 744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0553" h="744225">
                  <a:moveTo>
                    <a:pt x="0" y="336367"/>
                  </a:moveTo>
                  <a:cubicBezTo>
                    <a:pt x="465044" y="164917"/>
                    <a:pt x="930088" y="-6533"/>
                    <a:pt x="1600200" y="191"/>
                  </a:cubicBezTo>
                  <a:cubicBezTo>
                    <a:pt x="2270312" y="6915"/>
                    <a:pt x="3245224" y="253444"/>
                    <a:pt x="4020671" y="376709"/>
                  </a:cubicBezTo>
                  <a:cubicBezTo>
                    <a:pt x="4796118" y="499974"/>
                    <a:pt x="5212977" y="710644"/>
                    <a:pt x="6252882" y="739779"/>
                  </a:cubicBezTo>
                  <a:cubicBezTo>
                    <a:pt x="7292787" y="768914"/>
                    <a:pt x="8117541" y="649011"/>
                    <a:pt x="9130553" y="551520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-13448" y="3810260"/>
              <a:ext cx="9157447" cy="632221"/>
            </a:xfrm>
            <a:custGeom>
              <a:avLst/>
              <a:gdLst>
                <a:gd name="connsiteX0" fmla="*/ 0 w 9144000"/>
                <a:gd name="connsiteY0" fmla="*/ 430515 h 632221"/>
                <a:gd name="connsiteX1" fmla="*/ 2944906 w 9144000"/>
                <a:gd name="connsiteY1" fmla="*/ 210 h 632221"/>
                <a:gd name="connsiteX2" fmla="*/ 5795682 w 9144000"/>
                <a:gd name="connsiteY2" fmla="*/ 376727 h 632221"/>
                <a:gd name="connsiteX3" fmla="*/ 9144000 w 9144000"/>
                <a:gd name="connsiteY3" fmla="*/ 632221 h 632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00" h="632221">
                  <a:moveTo>
                    <a:pt x="0" y="430515"/>
                  </a:moveTo>
                  <a:cubicBezTo>
                    <a:pt x="989479" y="219845"/>
                    <a:pt x="1978959" y="9175"/>
                    <a:pt x="2944906" y="210"/>
                  </a:cubicBezTo>
                  <a:cubicBezTo>
                    <a:pt x="3910853" y="-8755"/>
                    <a:pt x="4762500" y="271392"/>
                    <a:pt x="5795682" y="376727"/>
                  </a:cubicBezTo>
                  <a:cubicBezTo>
                    <a:pt x="6828864" y="482062"/>
                    <a:pt x="7986432" y="557141"/>
                    <a:pt x="9144000" y="632221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-13447" y="4116434"/>
              <a:ext cx="9157447" cy="420177"/>
            </a:xfrm>
            <a:custGeom>
              <a:avLst/>
              <a:gdLst>
                <a:gd name="connsiteX0" fmla="*/ 0 w 9157447"/>
                <a:gd name="connsiteY0" fmla="*/ 420177 h 420177"/>
                <a:gd name="connsiteX1" fmla="*/ 5647765 w 9157447"/>
                <a:gd name="connsiteY1" fmla="*/ 3318 h 420177"/>
                <a:gd name="connsiteX2" fmla="*/ 9157447 w 9157447"/>
                <a:gd name="connsiteY2" fmla="*/ 258812 h 420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57447" h="420177">
                  <a:moveTo>
                    <a:pt x="0" y="420177"/>
                  </a:moveTo>
                  <a:cubicBezTo>
                    <a:pt x="2060762" y="225194"/>
                    <a:pt x="4121524" y="30212"/>
                    <a:pt x="5647765" y="3318"/>
                  </a:cubicBezTo>
                  <a:cubicBezTo>
                    <a:pt x="7174006" y="-23576"/>
                    <a:pt x="8165726" y="117618"/>
                    <a:pt x="9157447" y="258812"/>
                  </a:cubicBezTo>
                </a:path>
              </a:pathLst>
            </a:custGeom>
            <a:noFill/>
            <a:ln w="6350">
              <a:solidFill>
                <a:srgbClr val="2C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595" y="2724484"/>
            <a:ext cx="2387162" cy="23871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499" y="2736627"/>
            <a:ext cx="2367088" cy="2362876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928496" y="1165915"/>
            <a:ext cx="877163" cy="4607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过</a:t>
            </a:r>
            <a:r>
              <a:rPr lang="zh-CN" altLang="en-US" b="1" dirty="0" smtClean="0"/>
              <a:t>拟合</a:t>
            </a:r>
            <a:endParaRPr lang="en-US" altLang="zh-CN" b="1" dirty="0" smtClean="0"/>
          </a:p>
        </p:txBody>
      </p:sp>
      <p:sp>
        <p:nvSpPr>
          <p:cNvPr id="40" name="文本框 39"/>
          <p:cNvSpPr txBox="1"/>
          <p:nvPr/>
        </p:nvSpPr>
        <p:spPr>
          <a:xfrm>
            <a:off x="928496" y="1832138"/>
            <a:ext cx="203132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训练模型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sz="1200" dirty="0" smtClean="0"/>
              <a:t>模型对训练数据很好的吻合</a:t>
            </a:r>
            <a:endParaRPr lang="en-US" altLang="zh-CN" sz="1200" dirty="0" smtClean="0"/>
          </a:p>
        </p:txBody>
      </p:sp>
      <p:sp>
        <p:nvSpPr>
          <p:cNvPr id="41" name="文本框 40"/>
          <p:cNvSpPr txBox="1"/>
          <p:nvPr/>
        </p:nvSpPr>
        <p:spPr>
          <a:xfrm>
            <a:off x="5165550" y="1889991"/>
            <a:ext cx="218521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运用</a:t>
            </a:r>
            <a:r>
              <a:rPr lang="zh-CN" altLang="en-US" dirty="0" smtClean="0"/>
              <a:t>模型</a:t>
            </a:r>
          </a:p>
          <a:p>
            <a:pPr>
              <a:lnSpc>
                <a:spcPct val="150000"/>
              </a:lnSpc>
            </a:pPr>
            <a:r>
              <a:rPr lang="zh-CN" altLang="en-US" sz="1200" dirty="0" smtClean="0"/>
              <a:t>对未知的预测数据，偏差较大</a:t>
            </a:r>
            <a:endParaRPr lang="en-US" altLang="zh-CN" sz="1200" dirty="0" smtClean="0"/>
          </a:p>
        </p:txBody>
      </p:sp>
    </p:spTree>
    <p:extLst>
      <p:ext uri="{BB962C8B-B14F-4D97-AF65-F5344CB8AC3E}">
        <p14:creationId xmlns:p14="http://schemas.microsoft.com/office/powerpoint/2010/main" val="652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209662" y="454182"/>
            <a:ext cx="4918000" cy="460218"/>
          </a:xfrm>
        </p:spPr>
        <p:txBody>
          <a:bodyPr>
            <a:normAutofit/>
          </a:bodyPr>
          <a:lstStyle/>
          <a:p>
            <a:r>
              <a:rPr lang="zh-CN" altLang="en-US" dirty="0"/>
              <a:t>泛化</a:t>
            </a:r>
          </a:p>
          <a:p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806076" y="1142917"/>
            <a:ext cx="180049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测试</a:t>
            </a:r>
            <a:r>
              <a:rPr lang="zh-CN" altLang="en-US" b="1" dirty="0" smtClean="0"/>
              <a:t>集与训练集</a:t>
            </a:r>
            <a:endParaRPr lang="en-US" altLang="zh-CN" b="1" dirty="0" smtClean="0"/>
          </a:p>
        </p:txBody>
      </p:sp>
      <p:sp>
        <p:nvSpPr>
          <p:cNvPr id="6" name="矩形 5"/>
          <p:cNvSpPr/>
          <p:nvPr/>
        </p:nvSpPr>
        <p:spPr>
          <a:xfrm>
            <a:off x="806076" y="1956922"/>
            <a:ext cx="4572000" cy="87620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训练集 </a:t>
            </a:r>
            <a:r>
              <a:rPr lang="en-US" altLang="zh-CN" dirty="0"/>
              <a:t>- </a:t>
            </a:r>
            <a:r>
              <a:rPr lang="zh-CN" altLang="en-US" dirty="0"/>
              <a:t>用于训练模型的子集。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测试</a:t>
            </a:r>
            <a:r>
              <a:rPr lang="zh-CN" altLang="en-US" dirty="0"/>
              <a:t>集 </a:t>
            </a:r>
            <a:r>
              <a:rPr lang="en-US" altLang="zh-CN" dirty="0"/>
              <a:t>- </a:t>
            </a:r>
            <a:r>
              <a:rPr lang="zh-CN" altLang="en-US" dirty="0"/>
              <a:t>用于测试训练后模型的子集。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676" y="2229543"/>
            <a:ext cx="2624123" cy="414725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7402261" y="2040687"/>
            <a:ext cx="75988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10%-15%</a:t>
            </a:r>
            <a:endParaRPr lang="zh-CN" altLang="en-US" sz="9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078" y="3372407"/>
            <a:ext cx="5172543" cy="279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49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主题1">
  <a:themeElements>
    <a:clrScheme name="论文蓝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65FAA"/>
      </a:accent1>
      <a:accent2>
        <a:srgbClr val="4472C4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论文">
      <a:majorFont>
        <a:latin typeface="微软雅黑"/>
        <a:ea typeface="微软雅黑"/>
        <a:cs typeface=""/>
      </a:majorFont>
      <a:minorFont>
        <a:latin typeface="微软雅黑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FB4FF741-2E82-48CD-9931-DF89750C29FE}" vid="{41BFF024-F73E-43EE-B7D5-F2D953D6E644}"/>
    </a:ext>
  </a:extLst>
</a:theme>
</file>

<file path=ppt/theme/theme2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7768</TotalTime>
  <Words>292</Words>
  <Application>Microsoft Office PowerPoint</Application>
  <PresentationFormat>全屏显示(4:3)</PresentationFormat>
  <Paragraphs>87</Paragraphs>
  <Slides>14</Slides>
  <Notes>14</Notes>
  <HiddenSlides>0</HiddenSlides>
  <MMClips>6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宋体</vt:lpstr>
      <vt:lpstr>微软雅黑</vt:lpstr>
      <vt:lpstr>微软雅黑 Light</vt:lpstr>
      <vt:lpstr>Arial</vt:lpstr>
      <vt:lpstr>Calibri</vt:lpstr>
      <vt:lpstr>Calibri Light</vt:lpstr>
      <vt:lpstr>Wingdings</vt:lpstr>
      <vt:lpstr>主题1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go Li</cp:lastModifiedBy>
  <cp:revision>688</cp:revision>
  <dcterms:created xsi:type="dcterms:W3CDTF">2015-11-20T05:54:28Z</dcterms:created>
  <dcterms:modified xsi:type="dcterms:W3CDTF">2018-12-23T11:03:26Z</dcterms:modified>
</cp:coreProperties>
</file>